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377" r:id="rId3"/>
    <p:sldId id="271" r:id="rId4"/>
    <p:sldId id="351" r:id="rId5"/>
    <p:sldId id="273" r:id="rId6"/>
    <p:sldId id="275" r:id="rId7"/>
    <p:sldId id="352" r:id="rId8"/>
    <p:sldId id="276" r:id="rId9"/>
    <p:sldId id="353" r:id="rId10"/>
    <p:sldId id="277" r:id="rId11"/>
    <p:sldId id="354" r:id="rId12"/>
    <p:sldId id="379" r:id="rId13"/>
    <p:sldId id="278" r:id="rId14"/>
    <p:sldId id="279" r:id="rId15"/>
    <p:sldId id="280" r:id="rId16"/>
    <p:sldId id="364" r:id="rId17"/>
    <p:sldId id="281" r:id="rId18"/>
    <p:sldId id="282" r:id="rId19"/>
    <p:sldId id="355" r:id="rId20"/>
    <p:sldId id="356" r:id="rId21"/>
    <p:sldId id="286" r:id="rId22"/>
    <p:sldId id="287" r:id="rId23"/>
    <p:sldId id="288" r:id="rId24"/>
    <p:sldId id="290" r:id="rId25"/>
    <p:sldId id="289" r:id="rId26"/>
    <p:sldId id="357" r:id="rId2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521415D9-36F7-43E2-AB2F-B90AF26B5E84}">
      <p14:sectionLst xmlns:p14="http://schemas.microsoft.com/office/powerpoint/2010/main">
        <p14:section name="Default Section" id="{9A76F68F-5AF7-4812-9381-34C4EB600761}">
          <p14:sldIdLst>
            <p14:sldId id="256"/>
          </p14:sldIdLst>
        </p14:section>
        <p14:section name="Sec 3: War in the West" id="{196DD290-EE30-4A9A-8838-FD217F5035A3}">
          <p14:sldIdLst>
            <p14:sldId id="377"/>
            <p14:sldId id="271"/>
            <p14:sldId id="351"/>
            <p14:sldId id="273"/>
            <p14:sldId id="275"/>
            <p14:sldId id="352"/>
            <p14:sldId id="276"/>
            <p14:sldId id="353"/>
            <p14:sldId id="277"/>
            <p14:sldId id="354"/>
          </p14:sldIdLst>
        </p14:section>
        <p14:section name="Sec 4: Life during War" id="{9E961D6E-EFC8-46BA-89DA-16B5AD86843C}">
          <p14:sldIdLst>
            <p14:sldId id="379"/>
            <p14:sldId id="278"/>
            <p14:sldId id="279"/>
            <p14:sldId id="280"/>
            <p14:sldId id="364"/>
            <p14:sldId id="281"/>
            <p14:sldId id="282"/>
            <p14:sldId id="355"/>
            <p14:sldId id="356"/>
            <p14:sldId id="286"/>
            <p14:sldId id="287"/>
            <p14:sldId id="288"/>
            <p14:sldId id="290"/>
            <p14:sldId id="289"/>
            <p14:sldId id="3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27BADB"/>
    <a:srgbClr val="1C67BB"/>
    <a:srgbClr val="0304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0018" autoAdjust="0"/>
  </p:normalViewPr>
  <p:slideViewPr>
    <p:cSldViewPr>
      <p:cViewPr>
        <p:scale>
          <a:sx n="56" d="100"/>
          <a:sy n="56" d="100"/>
        </p:scale>
        <p:origin x="-17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43011"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43012"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43013"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BF0276D3-E858-4551-BDE0-658215293812}" type="slidenum">
              <a:rPr lang="en-US"/>
              <a:pPr/>
              <a:t>‹#›</a:t>
            </a:fld>
            <a:endParaRPr lang="en-US"/>
          </a:p>
        </p:txBody>
      </p:sp>
    </p:spTree>
    <p:extLst>
      <p:ext uri="{BB962C8B-B14F-4D97-AF65-F5344CB8AC3E}">
        <p14:creationId xmlns:p14="http://schemas.microsoft.com/office/powerpoint/2010/main" val="180402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896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896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8965"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8966"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68967"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2964AF1-A880-4F69-83BC-1760E0316BBF}" type="slidenum">
              <a:rPr lang="en-US"/>
              <a:pPr/>
              <a:t>‹#›</a:t>
            </a:fld>
            <a:endParaRPr lang="en-US"/>
          </a:p>
        </p:txBody>
      </p:sp>
    </p:spTree>
    <p:extLst>
      <p:ext uri="{BB962C8B-B14F-4D97-AF65-F5344CB8AC3E}">
        <p14:creationId xmlns:p14="http://schemas.microsoft.com/office/powerpoint/2010/main" val="3444245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istoryofwar.org/articles/battles_shiloh.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onofthesouth.net/leefoundation/civil-war/1863/admiral-david-farragut.htm"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sonofthesouth.net/leefoundation/civil-war/1861/February/new-orleans-customs-house.htm" TargetMode="External"/><Relationship Id="rId4" Type="http://schemas.openxmlformats.org/officeDocument/2006/relationships/hyperlink" Target="http://www.sonofthesouth.net/leefoundation/civil-war/1863/admiral-david-porter.htm"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sonofthesouth.net/leefoundation/civil-war/1862/memphis-tennessee.htm" TargetMode="External"/><Relationship Id="rId3" Type="http://schemas.openxmlformats.org/officeDocument/2006/relationships/hyperlink" Target="http://www.sonofthesouth.net/leefoundation/civil-war/1863/battle-port-hudson.htm" TargetMode="External"/><Relationship Id="rId7" Type="http://schemas.openxmlformats.org/officeDocument/2006/relationships/hyperlink" Target="http://www.sonofthesouth.net/leefoundation/civil-war/1864/general-william-tecumseh-sherman.ht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sonofthesouth.net/leefoundation/john-clifford-pemberton.htm" TargetMode="External"/><Relationship Id="rId11" Type="http://schemas.openxmlformats.org/officeDocument/2006/relationships/hyperlink" Target="http://www.sonofthesouth.net/leefoundation/civil-war/1863/admiral-david-porter.htm#DAVID_D._PORTER" TargetMode="External"/><Relationship Id="rId5" Type="http://schemas.openxmlformats.org/officeDocument/2006/relationships/hyperlink" Target="http://www.sonofthesouth.net/leefoundation/civil-war/1863/william-t-sherman.htm#BRIGADIER-GENERAL_ALVIN_P._HOVEY" TargetMode="External"/><Relationship Id="rId10" Type="http://schemas.openxmlformats.org/officeDocument/2006/relationships/hyperlink" Target="http://www.sonofthesouth.net/leefoundation/civil-war/1863/admiral-david-porter.htm#JOHN_A._McCLERNAND" TargetMode="External"/><Relationship Id="rId4" Type="http://schemas.openxmlformats.org/officeDocument/2006/relationships/hyperlink" Target="http://www.sonofthesouth.net/leefoundation/civil-war/1863/general-ulysses-s-grant.htm" TargetMode="External"/><Relationship Id="rId9" Type="http://schemas.openxmlformats.org/officeDocument/2006/relationships/hyperlink" Target="http://www.sonofthesouth.net/leefoundation/civil-war/1863/admiral-david-porter.ht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onofthesouth.net/leefoundation/civil-war/1863/admiral-david-porter.htm#DAVID_D._PORTE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sonofthesouth.net/leefoundation/civil-war/1864/General-McPherson.htm" TargetMode="External"/><Relationship Id="rId4" Type="http://schemas.openxmlformats.org/officeDocument/2006/relationships/hyperlink" Target="http://www.sonofthesouth.net/leefoundation/civil-war/1863/admiral-david-porter.htm#JOHN_A._McCLERNAND"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onofthesouth.net/leefoundation/john-clifford-pemberton.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2E35B-78FC-4DC8-910C-57B5CECD2F20}" type="slidenum">
              <a:rPr lang="en-US"/>
              <a:pPr/>
              <a:t>1</a:t>
            </a:fld>
            <a:endParaRPr lang="en-US"/>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pPr>
              <a:buFontTx/>
              <a:buChar char="•"/>
            </a:pPr>
            <a:r>
              <a:rPr lang="en-US"/>
              <a:t>The </a:t>
            </a:r>
            <a:r>
              <a:rPr lang="en-US" b="1"/>
              <a:t>CIVIL WAR</a:t>
            </a:r>
            <a:r>
              <a:rPr lang="en-US"/>
              <a:t> was a tragedy of four long and bloody years, Americans were killed at the hands of other Americans. One of every 25 American men perished in the war. Over 640,000 soldiers were killed. Many civilians also died — in numbers often unrecorded.</a:t>
            </a:r>
          </a:p>
          <a:p>
            <a:pPr>
              <a:buFontTx/>
              <a:buChar char="•"/>
            </a:pPr>
            <a:r>
              <a:rPr lang="en-US"/>
              <a:t>The war was fought in American fields, on American roads, and in American cities with a ferocity that could be evoked only in terrible nightmares. Nearly every family in the nation was touched by this war. Scarcely a family in the South did not lose a son, brother, or father.</a:t>
            </a:r>
          </a:p>
          <a:p>
            <a:pPr>
              <a:buFontTx/>
              <a:buChar char="•"/>
            </a:pPr>
            <a:r>
              <a:rPr lang="en-US"/>
              <a:t>Four long years of battle changed everything. No other event since the Revolutionary War altered the political, social, economic, and cultural fabric of the United States. In the end, a predominantly industrial society triumphed over an agricultural one. The Old South was forever changed. The blemish of slavery was finally removed from American life, though its legacy would long linger.</a:t>
            </a:r>
          </a:p>
          <a:p>
            <a:pPr>
              <a:buFontTx/>
              <a:buChar char="•"/>
            </a:pPr>
            <a:r>
              <a:rPr lang="en-US"/>
              <a:t>In 1861, everyone predicted a short war. Most believed that one battle of enormous proportion would settle a dispute at least 90 years in the making. But history dictated a far more destructive course.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CC2FE-0E9F-4722-933F-D8F4A77F558E}" type="slidenum">
              <a:rPr lang="en-US"/>
              <a:pPr/>
              <a:t>5</a:t>
            </a:fld>
            <a:endParaRPr lang="en-US"/>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pPr>
              <a:lnSpc>
                <a:spcPct val="90000"/>
              </a:lnSpc>
              <a:buFontTx/>
              <a:buChar char="•"/>
            </a:pPr>
            <a:r>
              <a:rPr lang="en-US" sz="1000"/>
              <a:t>The Confederate attack hit two inexperienced divisions near Shiloh Church (the battle is known as both </a:t>
            </a:r>
            <a:r>
              <a:rPr lang="en-US" sz="1000">
                <a:hlinkClick r:id="rId3"/>
              </a:rPr>
              <a:t>Shiloh and Pittsburgh Landing</a:t>
            </a:r>
            <a:r>
              <a:rPr lang="en-US" sz="1000"/>
              <a:t>). Johnston committed his entire army as quickly as possible (a rare feat during the civil war), hitting two inexperience Union divisions that happened to be camped a little further west than the rest of the army. Unfortunately for Johnston, one of those divisions was commanded by William Tecumseh Sherman, who made his reputation at Shiloh.</a:t>
            </a:r>
          </a:p>
          <a:p>
            <a:pPr>
              <a:lnSpc>
                <a:spcPct val="90000"/>
              </a:lnSpc>
              <a:buFontTx/>
              <a:buChar char="•"/>
            </a:pPr>
            <a:r>
              <a:rPr lang="en-US" sz="1000"/>
              <a:t> While Sherman and his men were fighting, Grant was rushing up-river towards the sound of the guns. By the time he arrived, at 9.00 am, the fighting was already the fiercest yet seen in the war. Between then Grant and Sherman were able to hold off everything that Johnston and Beauregard could throw at them, although they were slowly pushed back towards the river. For a large number of Union soldiers, Shiloh was their first taste of combat, and for many it was too much. Amongst Grant’s most important contributions on the first day of Shiloh was that he was able to steady many of these fleeing soldiers, and form new units that could be sent to plug potential gaps in the line or used to form a new defensive line along the line of a waterlogged creek. </a:t>
            </a:r>
          </a:p>
          <a:p>
            <a:pPr>
              <a:lnSpc>
                <a:spcPct val="90000"/>
              </a:lnSpc>
              <a:buFontTx/>
              <a:buChar char="•"/>
            </a:pPr>
            <a:r>
              <a:rPr lang="en-US" sz="1000"/>
              <a:t>Shiloh presents yet another of the Confederacy’s ‘if only’ moment. While attempting to encourage one of his units to charge, Johnston was shot through the leg. He refused to stop for treatment, until eventually almost falling off his horse as he died of blood loss. Johnston was considered to have been the best soldier of his generation (although had yet to prove it), and his lose is often blamed for the defeat at Shiloh. In reality, the Confederate army was almost exhausted by this point, while the Union army had a strong line to fall back on, as well as tens of thousands of reinforcements who started to arrive as evening fell.</a:t>
            </a:r>
          </a:p>
          <a:p>
            <a:pPr>
              <a:lnSpc>
                <a:spcPct val="90000"/>
              </a:lnSpc>
              <a:buFontTx/>
              <a:buChar char="•"/>
            </a:pPr>
            <a:r>
              <a:rPr lang="en-US" sz="1000"/>
              <a:t>Having been on the defensive on 6 April, Grant went on to the offensive on 7 April. The battered Confederates managed to hold on for a couple of hours of fighting that matched that of the previous day, but eventually Union numbers and freshness won out. Beauregard was forced from the field, and began a dispirited march back to their base at Corinth.</a:t>
            </a:r>
          </a:p>
          <a:p>
            <a:pPr>
              <a:lnSpc>
                <a:spcPct val="90000"/>
              </a:lnSpc>
              <a:buFontTx/>
              <a:buChar char="•"/>
            </a:pPr>
            <a:r>
              <a:rPr lang="en-US" sz="1000"/>
              <a:t>The true nature of Grant’s victory at Shiloh took some time to sink in. After the first day, the Confederates were already claiming a victory, and it was the first days fighting that most influenced early opinion in the North as well. When the scale of Grant’s victory eventually sank in, his reputation rose to unprecedented levels, although not with Halleck.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CC433-7EF6-4530-9139-FABF39A18161}" type="slidenum">
              <a:rPr lang="en-US"/>
              <a:pPr/>
              <a:t>7</a:t>
            </a:fld>
            <a:endParaRPr lang="en-US"/>
          </a:p>
        </p:txBody>
      </p:sp>
      <p:sp>
        <p:nvSpPr>
          <p:cNvPr id="189442" name="Rectangle 2"/>
          <p:cNvSpPr>
            <a:spLocks noRo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sz="1000"/>
              <a:t>On April 28 the fleets of </a:t>
            </a:r>
            <a:r>
              <a:rPr lang="en-US" sz="1000">
                <a:hlinkClick r:id="rId3"/>
              </a:rPr>
              <a:t>Farragut</a:t>
            </a:r>
            <a:r>
              <a:rPr lang="en-US" sz="1000"/>
              <a:t> and </a:t>
            </a:r>
            <a:r>
              <a:rPr lang="en-US" sz="1000">
                <a:hlinkClick r:id="rId4"/>
              </a:rPr>
              <a:t>Porter</a:t>
            </a:r>
            <a:r>
              <a:rPr lang="en-US" sz="1000"/>
              <a:t> were within the Mississippi River, the former in chief command of the naval forces; and General Butler, with about 9,000 troops. was at the Southwest Pass. The fleets comprised forty-seven armed vessels, and these, with the transports, went up the river, Porter's mortar-boats leading. When they approached the forts their hulls were besmeared with mud, and the rigging was covered with branches of trees. So disguised, they were enabled to take a position near the forts unsuspected. The Mississippi was full to the brim, and a boom and other obstructions near Fort Jackson had been swept away by the flood. On April 18 a battle between Fort Jackson and Porter's mortar-boats was begun. The gunboats supported the mortar-boats. They could not much affect the forts, and on the night of the 23d the fleet started to run by them, the mortar-boats helping. The perilous passage of the forts was begun at 2 A.M. The night was intensely dark, and in the gloom a tremendous battle was waged. The National naval force was met by a Confederate one. In that struggle the Nationals were victorious. While the battle was raging near the forts, General Butler landed his troops, and in small boats passed through narrow and shallow bayous in the rear of Fort St. Philip. The alarmed garrison surrendered to Butler without resistance, declaring they had been pressed into the service and would fight no more. When the forts were surrendered and the Confederate gunboats subdued, </a:t>
            </a:r>
            <a:r>
              <a:rPr lang="en-US" sz="1000">
                <a:hlinkClick r:id="rId3"/>
              </a:rPr>
              <a:t>Farragut</a:t>
            </a:r>
            <a:r>
              <a:rPr lang="en-US" sz="1000"/>
              <a:t> rendezvoused at Quarantine, and then with nine vessels went up to New Orleans. There a fearful panic prevailed, for the people had heard of the disasters below. Drums were beating, soldiers were hurrying to and fro, cotton was carried to the levee to be burned; funds in the amount of $4,000,000 had been carried away from the banks, and citizens, with millions in property, had fled from the city. When Farragut approached (April 23), General Lovell and his troops fled: the torch was applied to the cotton on the levee, and 15,000 bales, a dozen large ships, and as many fine steamers, with unfinished gunboats and other large vessels, were destroyed in the conflagration. The citizens were held in durance by Farragut's guns until the arrival of Butler on May 1, when the latter landed with his troops, took formal possession of the defenseless town, and made his headquarters at the </a:t>
            </a:r>
            <a:r>
              <a:rPr lang="en-US" sz="1000">
                <a:hlinkClick r:id="rId5"/>
              </a:rPr>
              <a:t>St. Charles Hotel</a:t>
            </a:r>
            <a:r>
              <a:rPr lang="en-US" sz="1000"/>
              <a:t>. The loss of New Orleans was a terrible blow to the Confederates.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4C87F-D0BD-489A-8D32-AACCB4C03829}" type="slidenum">
              <a:rPr lang="en-US"/>
              <a:pPr/>
              <a:t>8</a:t>
            </a:fld>
            <a:endParaRPr lang="en-US"/>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sz="1000" b="1"/>
              <a:t>Vicksburg, SIEGE OF, </a:t>
            </a:r>
            <a:r>
              <a:rPr lang="en-US" sz="1000"/>
              <a:t>a noteworthy military operation that began at the close of 1862 and ended early in July following. The Confederates had blockaded the Mississippi River by planting heavy batteries on bluffs at Vicksburg and </a:t>
            </a:r>
            <a:r>
              <a:rPr lang="en-US" sz="1000">
                <a:hlinkClick r:id="rId3"/>
              </a:rPr>
              <a:t>Port Hudson</a:t>
            </a:r>
            <a:r>
              <a:rPr lang="en-US" sz="1000"/>
              <a:t>. These formed connections between the Confederates on each side of that stream, and it was important to break those connections. To this end </a:t>
            </a:r>
            <a:r>
              <a:rPr lang="en-US" sz="1000">
                <a:hlinkClick r:id="rId4"/>
              </a:rPr>
              <a:t>General Grant</a:t>
            </a:r>
            <a:r>
              <a:rPr lang="en-US" sz="1000"/>
              <a:t> concentrated his forces near the Tallahatchee River, in northern Mississippi, where </a:t>
            </a:r>
            <a:r>
              <a:rPr lang="en-US" sz="1000">
                <a:hlinkClick r:id="rId5"/>
              </a:rPr>
              <a:t>Generals Hovey</a:t>
            </a:r>
            <a:r>
              <a:rPr lang="en-US" sz="1000"/>
              <a:t> and Washburne had been operating with troops which they had led from Helena, Ark. Grant had gathered a large quantity of supplies at Holley Springs, which, through carelessness or treachery, had fallen (Dec. 20, 1862) into the hands of Gen. Earl Van Dorn, and he was compelled to fall back to Grand Junction to save his army. Taking advantage of this movement, a large Confederate force under Lieut. Gen, </a:t>
            </a:r>
            <a:r>
              <a:rPr lang="en-US" sz="1000">
                <a:hlinkClick r:id="rId6"/>
              </a:rPr>
              <a:t>J. C. Pemberton</a:t>
            </a:r>
            <a:r>
              <a:rPr lang="en-US" sz="1000"/>
              <a:t> had been gathered at Vicksburg for the protection of that post. On the day when Grant's supplies were seized </a:t>
            </a:r>
            <a:r>
              <a:rPr lang="en-US" sz="1000">
                <a:hlinkClick r:id="rId7"/>
              </a:rPr>
              <a:t>Gen. W. T. Sherman</a:t>
            </a:r>
            <a:r>
              <a:rPr lang="en-US" sz="1000"/>
              <a:t> left </a:t>
            </a:r>
            <a:r>
              <a:rPr lang="en-US" sz="1000">
                <a:hlinkClick r:id="rId8"/>
              </a:rPr>
              <a:t>Memphis</a:t>
            </a:r>
            <a:r>
              <a:rPr lang="en-US" sz="1000"/>
              <a:t> with transports bearing guns to besiege Vicksburg. At Friar's Point they were joined by troops from Hatteras, and were met by </a:t>
            </a:r>
            <a:r>
              <a:rPr lang="en-US" sz="1000">
                <a:hlinkClick r:id="rId9"/>
              </a:rPr>
              <a:t>Commodore Porter</a:t>
            </a:r>
            <a:r>
              <a:rPr lang="en-US" sz="1000"/>
              <a:t>, whose fleet of gunboats was at the mouth of the Yazoo River, just above Vicksburg. The two commanders arranged a plan for attacking the city in the rear, and proceeded to attempt to execute it. The troops and boats went up the Yazoo to capture some batteries that blockaded the way, but were unsuccessful, and abandoned the project. Early in January </a:t>
            </a:r>
            <a:r>
              <a:rPr lang="en-US" sz="1000">
                <a:hlinkClick r:id="rId10"/>
              </a:rPr>
              <a:t>Gen. J. A. McClernand</a:t>
            </a:r>
            <a:r>
              <a:rPr lang="en-US" sz="1000"/>
              <a:t> arrived and, ranking Sherman, took the chief command, and went up the Arkansas River to attack Confederate posts. Meanwhile </a:t>
            </a:r>
            <a:r>
              <a:rPr lang="en-US" sz="1000">
                <a:hlinkClick r:id="rId4"/>
              </a:rPr>
              <a:t>General Grant</a:t>
            </a:r>
            <a:r>
              <a:rPr lang="en-US" sz="1000"/>
              <a:t> had arranged his army into four corps, and with it descended the river from </a:t>
            </a:r>
            <a:r>
              <a:rPr lang="en-US" sz="1000">
                <a:hlinkClick r:id="rId8"/>
              </a:rPr>
              <a:t>Memphis</a:t>
            </a:r>
            <a:r>
              <a:rPr lang="en-US" sz="1000"/>
              <a:t> to prosecute the siege of Vicksburg with vigor. He was soon convinced that it could not be taken by direct assault. He tried to perfect the canal begun by Williams, but failed. Then he sent a land and naval force up the Yazoo to gain the rear of Vicksburg, but was repulsed. Finally Grant sent a strong land force down the west side of the Mississippi, and </a:t>
            </a:r>
            <a:r>
              <a:rPr lang="en-US" sz="1000">
                <a:hlinkClick r:id="rId11"/>
              </a:rPr>
              <a:t>Porter</a:t>
            </a:r>
            <a:r>
              <a:rPr lang="en-US" sz="1000"/>
              <a:t> ran by the batteries at Vicksburg in the night (April 16, 1863) with nearly his whole fleet.</a:t>
            </a:r>
          </a:p>
          <a:p>
            <a:endParaRPr 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BA92D-A0B5-4373-9265-D7DA4D70FE0C}" type="slidenum">
              <a:rPr lang="en-US"/>
              <a:pPr/>
              <a:t>9</a:t>
            </a:fld>
            <a:endParaRPr lang="en-US"/>
          </a:p>
        </p:txBody>
      </p:sp>
      <p:sp>
        <p:nvSpPr>
          <p:cNvPr id="191490" name="Rectangle 2"/>
          <p:cNvSpPr>
            <a:spLocks noRo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sz="1000"/>
              <a:t>Then Grant prepared for vigorous operations in the rear of Vicksburg, on the line of the Black River. On April 27 </a:t>
            </a:r>
            <a:r>
              <a:rPr lang="en-US" sz="1000">
                <a:hlinkClick r:id="rId3"/>
              </a:rPr>
              <a:t>Porter</a:t>
            </a:r>
            <a:r>
              <a:rPr lang="en-US" sz="1000"/>
              <a:t> ran by the Confederate batteries at Grand Gulf, when Grant's army crossed a little below, gained a victory at Port Gibson, and calling Sherman down the west side of the Mississippi and across it to join him (May 8), the whole force pushed forward and captured Jackson, the capital of Mississippi. Then the victorious army turned westward towards Vicksburg, and, after two successful battles, swept on and closely invested the strongly fortified city in the rear (May 19), receiving their supplies from a base on the Yazoo established by Porter. For a fortnight the army had subsisted off the country through which it passed. After a brief rest Grant began the siege of Vicksburg. Sherman had taken possession of the Walnut Hills, near Chickasaw Bayou, cutting off a Confederate force at Haines's Bluff; while </a:t>
            </a:r>
            <a:r>
              <a:rPr lang="en-US" sz="1000">
                <a:hlinkClick r:id="rId4"/>
              </a:rPr>
              <a:t>McClernand</a:t>
            </a:r>
            <a:r>
              <a:rPr lang="en-US" sz="1000"/>
              <a:t>, advancing to the left, took position at Mount Albans, so as to cover the roads leading out of that city. Porter, with his fleet of gunboats, was lying in the Mississippi, above Vicksburg, and was preparing the way for a successful siege, which Grant began with Sherman on the right, </a:t>
            </a:r>
            <a:r>
              <a:rPr lang="en-US" sz="1000">
                <a:hlinkClick r:id="rId5"/>
              </a:rPr>
              <a:t>McPherson</a:t>
            </a:r>
            <a:r>
              <a:rPr lang="en-US" sz="1000"/>
              <a:t> in the centre, and McClernand on the left. Grant was holding a line about 20 miles in extent—from the Yazoo to the Mississippi at Warrenton. He prepared to storm the batteries on the day after the arrival of his troops before them. It was begun by Sherman's corps in the afternoon of May 19, Blair's division taking the lead. There had been artillery firing all the morning; now there was close work. The Nationals, after a severe struggle, were repulsed. Grant engaged Commodore Porter to assist in another assault on the 22d. All night of the 21st and 22d Porter kept six mortars playing upon the city and the works, and sent three gunboats to shell the water batteries. It was a fearful night for Vicksburg, but the next day was more fearful still. At 10 A.M. on the 22d Grant's whole line moved to the attack. As before, Blair led the van, and very soon there was a general battle. At two different points the right was repulsed. Finally McClernand, on the left, sent word that he held two captured forts. Then another charge upon the works by a part of Sherman's troops occurred, but without success. The centre, under McPherson, met with no better success, and, with heavy losses, McClernand could not hold all that he had won. Porter had joined in the fray; but this second assault was unsuccessful. The Nationals had lost about 3,000 men.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30B92-F7CC-411F-A074-77EFD2C285D6}" type="slidenum">
              <a:rPr lang="en-US"/>
              <a:pPr/>
              <a:t>10</a:t>
            </a:fld>
            <a:endParaRPr lang="en-US"/>
          </a:p>
        </p:txBody>
      </p:sp>
      <p:sp>
        <p:nvSpPr>
          <p:cNvPr id="192514" name="Rectangle 2"/>
          <p:cNvSpPr>
            <a:spLocks noRo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sz="1000"/>
              <a:t>Then Grant determined on a regular siege. His effective force then did not exceed 20,000 men. The beleaguered garrison had only about 15,000 effective men out of 30,000 within the lines, with short rations for only a month. Grant was soon reinforced by troops of Generals Lanman, A. J. Smith, and Kimball, which were assigned to the command of General  Washburne. Then came General Herron from Missouri (June 11) with his division, and then a part of the 9th Corps, under General Parke. With these troops, his force numbered nearly 70,000 men, and, with Porter's fleet, Vicksburg was completely enclosed. Porter kept up a continual bombardment and cannonade for forty days, during which time he fired 7,000 mortar shells, and the gunboats 4,500 shells. Grant drew his lines closer and closer. He kept up a bombardment day and night. The inhabitants had taken shelter in eaves dug in the clay hills on which the city stands. In these families lived day and night, and in these children were born. Famine attacked the inhabitants, and mule meat made a savory dish. The only hope of the was in the arrival of Johnston from Jackson with a force competent to drive the Nationals away. As June wore on, Grant pressed the siege with vigor. Johnston tried to help </a:t>
            </a:r>
            <a:r>
              <a:rPr lang="en-US" sz="1000">
                <a:hlinkClick r:id="rId3"/>
              </a:rPr>
              <a:t>Pemberton</a:t>
            </a:r>
            <a:r>
              <a:rPr lang="en-US" sz="1000"/>
              <a:t>, but could not. Grant proceeded to mine under some of the Confederate works to blow them up. One of these, known as Fort Hill Bastion, was in front of McPherson, and on the afternoon of June 25 it was exploded with terrible effect, making a great breach, at which a fierce struggle ensued. Three days later there was another explosion, when another struggle took place. </a:t>
            </a:r>
          </a:p>
          <a:p>
            <a:r>
              <a:rPr lang="en-US" sz="1000"/>
              <a:t>Other mines were ready to be fired, and Grant prepared for a general assault. </a:t>
            </a:r>
          </a:p>
          <a:p>
            <a:r>
              <a:rPr lang="en-US" sz="1000"/>
              <a:t>Pemberton lost hope. For forty-five days he had been engaged in a brave struggle. and saw nothing but submission in the end, and on the morning of July 3 he raised a white flag. That afternoon Grant and Pemberton met and arranged terms of surrender, and at 10 A.M. the next day the vanquished brigades of the Confederates began to march out of the lines at Vicksburg as prisoners of war.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6670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1371600" y="3657600"/>
            <a:ext cx="6400800" cy="1752600"/>
          </a:xfrm>
        </p:spPr>
        <p:txBody>
          <a:bodyPr/>
          <a:lstStyle>
            <a:lvl1pPr marL="0" indent="0" algn="ctr">
              <a:buFontTx/>
              <a:buNone/>
              <a:defRPr>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51231-61D8-4E7D-BE47-DB032E547676}" type="slidenum">
              <a:rPr lang="en-US"/>
              <a:pPr/>
              <a:t>‹#›</a:t>
            </a:fld>
            <a:endParaRPr lang="en-US"/>
          </a:p>
        </p:txBody>
      </p:sp>
    </p:spTree>
    <p:extLst>
      <p:ext uri="{BB962C8B-B14F-4D97-AF65-F5344CB8AC3E}">
        <p14:creationId xmlns:p14="http://schemas.microsoft.com/office/powerpoint/2010/main" val="88486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C1932E-2FA3-4928-9D52-B857A4F69575}" type="slidenum">
              <a:rPr lang="en-US"/>
              <a:pPr/>
              <a:t>‹#›</a:t>
            </a:fld>
            <a:endParaRPr lang="en-US"/>
          </a:p>
        </p:txBody>
      </p:sp>
    </p:spTree>
    <p:extLst>
      <p:ext uri="{BB962C8B-B14F-4D97-AF65-F5344CB8AC3E}">
        <p14:creationId xmlns:p14="http://schemas.microsoft.com/office/powerpoint/2010/main" val="322559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D7D2C77-9E1C-49F0-9FF6-94030D03F87E}" type="slidenum">
              <a:rPr lang="en-US"/>
              <a:pPr/>
              <a:t>‹#›</a:t>
            </a:fld>
            <a:endParaRPr lang="en-US"/>
          </a:p>
        </p:txBody>
      </p:sp>
    </p:spTree>
    <p:extLst>
      <p:ext uri="{BB962C8B-B14F-4D97-AF65-F5344CB8AC3E}">
        <p14:creationId xmlns:p14="http://schemas.microsoft.com/office/powerpoint/2010/main" val="228753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1C102FC-8F1B-40AE-81CB-D2B449D4256F}" type="slidenum">
              <a:rPr lang="en-US"/>
              <a:pPr/>
              <a:t>‹#›</a:t>
            </a:fld>
            <a:endParaRPr lang="en-US"/>
          </a:p>
        </p:txBody>
      </p:sp>
    </p:spTree>
    <p:extLst>
      <p:ext uri="{BB962C8B-B14F-4D97-AF65-F5344CB8AC3E}">
        <p14:creationId xmlns:p14="http://schemas.microsoft.com/office/powerpoint/2010/main" val="295845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EDCC133-B757-40AC-8D44-165CB47389BD}" type="slidenum">
              <a:rPr lang="en-US"/>
              <a:pPr/>
              <a:t>‹#›</a:t>
            </a:fld>
            <a:endParaRPr lang="en-US"/>
          </a:p>
        </p:txBody>
      </p:sp>
    </p:spTree>
    <p:extLst>
      <p:ext uri="{BB962C8B-B14F-4D97-AF65-F5344CB8AC3E}">
        <p14:creationId xmlns:p14="http://schemas.microsoft.com/office/powerpoint/2010/main" val="169042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DE8AEB7-0BA4-454D-A7E3-C5EE89DEBA53}" type="slidenum">
              <a:rPr lang="en-US"/>
              <a:pPr/>
              <a:t>‹#›</a:t>
            </a:fld>
            <a:endParaRPr lang="en-US"/>
          </a:p>
        </p:txBody>
      </p:sp>
    </p:spTree>
    <p:extLst>
      <p:ext uri="{BB962C8B-B14F-4D97-AF65-F5344CB8AC3E}">
        <p14:creationId xmlns:p14="http://schemas.microsoft.com/office/powerpoint/2010/main" val="366072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D800E0-2D12-4C30-8DBD-1C7F4BC0D37C}" type="slidenum">
              <a:rPr lang="en-US"/>
              <a:pPr/>
              <a:t>‹#›</a:t>
            </a:fld>
            <a:endParaRPr lang="en-US"/>
          </a:p>
        </p:txBody>
      </p:sp>
    </p:spTree>
    <p:extLst>
      <p:ext uri="{BB962C8B-B14F-4D97-AF65-F5344CB8AC3E}">
        <p14:creationId xmlns:p14="http://schemas.microsoft.com/office/powerpoint/2010/main" val="90890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4E1B48-B6FF-4EC4-8688-A73618483664}" type="slidenum">
              <a:rPr lang="en-US"/>
              <a:pPr/>
              <a:t>‹#›</a:t>
            </a:fld>
            <a:endParaRPr lang="en-US"/>
          </a:p>
        </p:txBody>
      </p:sp>
    </p:spTree>
    <p:extLst>
      <p:ext uri="{BB962C8B-B14F-4D97-AF65-F5344CB8AC3E}">
        <p14:creationId xmlns:p14="http://schemas.microsoft.com/office/powerpoint/2010/main" val="5498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CAADE2-5B87-4E2A-ADFB-C1228CB7E4AD}" type="slidenum">
              <a:rPr lang="en-US"/>
              <a:pPr/>
              <a:t>‹#›</a:t>
            </a:fld>
            <a:endParaRPr lang="en-US"/>
          </a:p>
        </p:txBody>
      </p:sp>
    </p:spTree>
    <p:extLst>
      <p:ext uri="{BB962C8B-B14F-4D97-AF65-F5344CB8AC3E}">
        <p14:creationId xmlns:p14="http://schemas.microsoft.com/office/powerpoint/2010/main" val="254191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E70228-DAB6-4BE7-A343-B473BDCE04C9}" type="slidenum">
              <a:rPr lang="en-US"/>
              <a:pPr/>
              <a:t>‹#›</a:t>
            </a:fld>
            <a:endParaRPr lang="en-US"/>
          </a:p>
        </p:txBody>
      </p:sp>
    </p:spTree>
    <p:extLst>
      <p:ext uri="{BB962C8B-B14F-4D97-AF65-F5344CB8AC3E}">
        <p14:creationId xmlns:p14="http://schemas.microsoft.com/office/powerpoint/2010/main" val="124970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BB8B5FB-B4E3-4184-8ED0-52CC7AC151B8}" type="slidenum">
              <a:rPr lang="en-US"/>
              <a:pPr/>
              <a:t>‹#›</a:t>
            </a:fld>
            <a:endParaRPr lang="en-US"/>
          </a:p>
        </p:txBody>
      </p:sp>
    </p:spTree>
    <p:extLst>
      <p:ext uri="{BB962C8B-B14F-4D97-AF65-F5344CB8AC3E}">
        <p14:creationId xmlns:p14="http://schemas.microsoft.com/office/powerpoint/2010/main" val="98485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FB76D4E-78A9-4639-B7D3-F352A8F1174B}" type="slidenum">
              <a:rPr lang="en-US"/>
              <a:pPr/>
              <a:t>‹#›</a:t>
            </a:fld>
            <a:endParaRPr lang="en-US"/>
          </a:p>
        </p:txBody>
      </p:sp>
    </p:spTree>
    <p:extLst>
      <p:ext uri="{BB962C8B-B14F-4D97-AF65-F5344CB8AC3E}">
        <p14:creationId xmlns:p14="http://schemas.microsoft.com/office/powerpoint/2010/main" val="279609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B0F8D5-1D46-4937-8E7F-5B6C94672550}" type="slidenum">
              <a:rPr lang="en-US"/>
              <a:pPr/>
              <a:t>‹#›</a:t>
            </a:fld>
            <a:endParaRPr lang="en-US"/>
          </a:p>
        </p:txBody>
      </p:sp>
    </p:spTree>
    <p:extLst>
      <p:ext uri="{BB962C8B-B14F-4D97-AF65-F5344CB8AC3E}">
        <p14:creationId xmlns:p14="http://schemas.microsoft.com/office/powerpoint/2010/main" val="166462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8BF653-7167-458E-B021-48A57DE53AE1}" type="slidenum">
              <a:rPr lang="en-US"/>
              <a:pPr/>
              <a:t>‹#›</a:t>
            </a:fld>
            <a:endParaRPr lang="en-US"/>
          </a:p>
        </p:txBody>
      </p:sp>
    </p:spTree>
    <p:extLst>
      <p:ext uri="{BB962C8B-B14F-4D97-AF65-F5344CB8AC3E}">
        <p14:creationId xmlns:p14="http://schemas.microsoft.com/office/powerpoint/2010/main" val="3907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68F02EA-8103-485A-9975-9A6530DDE6F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Trebuchet MS" pitchFamily="34" charset="0"/>
        </a:defRPr>
      </a:lvl2pPr>
      <a:lvl3pPr algn="ctr" rtl="0" fontAlgn="base">
        <a:spcBef>
          <a:spcPct val="0"/>
        </a:spcBef>
        <a:spcAft>
          <a:spcPct val="0"/>
        </a:spcAft>
        <a:defRPr sz="4400">
          <a:solidFill>
            <a:schemeClr val="bg1"/>
          </a:solidFill>
          <a:latin typeface="Trebuchet MS" pitchFamily="34" charset="0"/>
        </a:defRPr>
      </a:lvl3pPr>
      <a:lvl4pPr algn="ctr" rtl="0" fontAlgn="base">
        <a:spcBef>
          <a:spcPct val="0"/>
        </a:spcBef>
        <a:spcAft>
          <a:spcPct val="0"/>
        </a:spcAft>
        <a:defRPr sz="4400">
          <a:solidFill>
            <a:schemeClr val="bg1"/>
          </a:solidFill>
          <a:latin typeface="Trebuchet MS" pitchFamily="34" charset="0"/>
        </a:defRPr>
      </a:lvl4pPr>
      <a:lvl5pPr algn="ctr" rtl="0" fontAlgn="base">
        <a:spcBef>
          <a:spcPct val="0"/>
        </a:spcBef>
        <a:spcAft>
          <a:spcPct val="0"/>
        </a:spcAft>
        <a:defRPr sz="4400">
          <a:solidFill>
            <a:schemeClr val="bg1"/>
          </a:solidFill>
          <a:latin typeface="Trebuchet MS" pitchFamily="34" charset="0"/>
        </a:defRPr>
      </a:lvl5pPr>
      <a:lvl6pPr marL="457200" algn="ctr" rtl="0" fontAlgn="base">
        <a:spcBef>
          <a:spcPct val="0"/>
        </a:spcBef>
        <a:spcAft>
          <a:spcPct val="0"/>
        </a:spcAft>
        <a:defRPr sz="4400">
          <a:solidFill>
            <a:schemeClr val="bg1"/>
          </a:solidFill>
          <a:latin typeface="Trebuchet MS" pitchFamily="34" charset="0"/>
        </a:defRPr>
      </a:lvl6pPr>
      <a:lvl7pPr marL="914400" algn="ctr" rtl="0" fontAlgn="base">
        <a:spcBef>
          <a:spcPct val="0"/>
        </a:spcBef>
        <a:spcAft>
          <a:spcPct val="0"/>
        </a:spcAft>
        <a:defRPr sz="4400">
          <a:solidFill>
            <a:schemeClr val="bg1"/>
          </a:solidFill>
          <a:latin typeface="Trebuchet MS" pitchFamily="34" charset="0"/>
        </a:defRPr>
      </a:lvl7pPr>
      <a:lvl8pPr marL="1371600" algn="ctr" rtl="0" fontAlgn="base">
        <a:spcBef>
          <a:spcPct val="0"/>
        </a:spcBef>
        <a:spcAft>
          <a:spcPct val="0"/>
        </a:spcAft>
        <a:defRPr sz="4400">
          <a:solidFill>
            <a:schemeClr val="bg1"/>
          </a:solidFill>
          <a:latin typeface="Trebuchet MS" pitchFamily="34" charset="0"/>
        </a:defRPr>
      </a:lvl8pPr>
      <a:lvl9pPr marL="1828800" algn="ctr" rtl="0" fontAlgn="base">
        <a:spcBef>
          <a:spcPct val="0"/>
        </a:spcBef>
        <a:spcAft>
          <a:spcPct val="0"/>
        </a:spcAft>
        <a:defRPr sz="4400">
          <a:solidFill>
            <a:schemeClr val="bg1"/>
          </a:solidFill>
          <a:latin typeface="Trebuchet M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752600" y="2438400"/>
            <a:ext cx="7772400" cy="1143000"/>
          </a:xfrm>
        </p:spPr>
        <p:txBody>
          <a:bodyPr/>
          <a:lstStyle/>
          <a:p>
            <a:r>
              <a:rPr lang="en-US" sz="5400" b="1"/>
              <a:t>THE CIVIL WAR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 calcmode="lin" valueType="num">
                                      <p:cBhvr>
                                        <p:cTn id="9" dur="1000" fill="hold"/>
                                        <p:tgtEl>
                                          <p:spTgt spid="20482"/>
                                        </p:tgtEl>
                                        <p:attrNameLst>
                                          <p:attrName>style.rotation</p:attrName>
                                        </p:attrNameLst>
                                      </p:cBhvr>
                                      <p:tavLst>
                                        <p:tav tm="0">
                                          <p:val>
                                            <p:fltVal val="90"/>
                                          </p:val>
                                        </p:tav>
                                        <p:tav tm="100000">
                                          <p:val>
                                            <p:fltVal val="0"/>
                                          </p:val>
                                        </p:tav>
                                      </p:tavLst>
                                    </p:anim>
                                    <p:animEffect transition="in" filter="fade">
                                      <p:cBhvr>
                                        <p:cTn id="10"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sp>
        <p:nvSpPr>
          <p:cNvPr id="46083" name="Rectangle 3"/>
          <p:cNvSpPr>
            <a:spLocks noGrp="1" noChangeArrowheads="1"/>
          </p:cNvSpPr>
          <p:nvPr>
            <p:ph type="body" idx="1"/>
          </p:nvPr>
        </p:nvSpPr>
        <p:spPr>
          <a:xfrm>
            <a:off x="0" y="2590800"/>
            <a:ext cx="9144000" cy="3505200"/>
          </a:xfrm>
        </p:spPr>
        <p:txBody>
          <a:bodyPr/>
          <a:lstStyle/>
          <a:p>
            <a:r>
              <a:rPr lang="en-US" sz="4000" b="1">
                <a:solidFill>
                  <a:srgbClr val="FF0000"/>
                </a:solidFill>
              </a:rPr>
              <a:t>The Siege of Vicksburg</a:t>
            </a:r>
            <a:r>
              <a:rPr lang="en-US" sz="4000"/>
              <a:t> lasted 6 weeks before hunger forced the Confederates to surrender.</a:t>
            </a:r>
          </a:p>
          <a:p>
            <a:r>
              <a:rPr lang="en-US" sz="4000"/>
              <a:t>The Mississippi River was now under Union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p:cTn id="13"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608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228600"/>
            <a:ext cx="7772400" cy="1143000"/>
          </a:xfrm>
        </p:spPr>
        <p:txBody>
          <a:bodyPr/>
          <a:lstStyle/>
          <a:p>
            <a:r>
              <a:rPr lang="en-US" b="1"/>
              <a:t>Struggles in Far West</a:t>
            </a:r>
          </a:p>
        </p:txBody>
      </p:sp>
      <p:sp>
        <p:nvSpPr>
          <p:cNvPr id="148483" name="Rectangle 3"/>
          <p:cNvSpPr>
            <a:spLocks noGrp="1" noChangeArrowheads="1"/>
          </p:cNvSpPr>
          <p:nvPr>
            <p:ph type="body" idx="1"/>
          </p:nvPr>
        </p:nvSpPr>
        <p:spPr>
          <a:xfrm>
            <a:off x="0" y="1981200"/>
            <a:ext cx="9144000" cy="4876800"/>
          </a:xfrm>
        </p:spPr>
        <p:txBody>
          <a:bodyPr/>
          <a:lstStyle/>
          <a:p>
            <a:pPr>
              <a:lnSpc>
                <a:spcPct val="80000"/>
              </a:lnSpc>
              <a:spcBef>
                <a:spcPct val="50000"/>
              </a:spcBef>
            </a:pPr>
            <a:r>
              <a:rPr lang="en-US" sz="2800"/>
              <a:t>Union halted attempts by Confederate armies to control lands west of the Mississippi in Colorado and Arizona in 1861.</a:t>
            </a:r>
          </a:p>
          <a:p>
            <a:pPr>
              <a:lnSpc>
                <a:spcPct val="80000"/>
              </a:lnSpc>
              <a:spcBef>
                <a:spcPct val="50000"/>
              </a:spcBef>
            </a:pPr>
            <a:r>
              <a:rPr lang="en-US" sz="2800"/>
              <a:t>Confederates failed to take border state of Missouri, losing Battle of Pea Ridge in 1862.</a:t>
            </a:r>
          </a:p>
          <a:p>
            <a:pPr lvl="1">
              <a:lnSpc>
                <a:spcPct val="80000"/>
              </a:lnSpc>
              <a:spcBef>
                <a:spcPct val="50000"/>
              </a:spcBef>
            </a:pPr>
            <a:r>
              <a:rPr lang="en-US"/>
              <a:t>Cherokee Native Americans aided the Confederates, hoping that they would give them greater freedom.</a:t>
            </a:r>
          </a:p>
          <a:p>
            <a:pPr>
              <a:lnSpc>
                <a:spcPct val="80000"/>
              </a:lnSpc>
              <a:spcBef>
                <a:spcPct val="50000"/>
              </a:spcBef>
            </a:pPr>
            <a:r>
              <a:rPr lang="en-US" sz="2800"/>
              <a:t>Pro-Confederate forces remained active in region throughout the war, forcing Union commanders to keep troops in area.</a:t>
            </a:r>
          </a:p>
          <a:p>
            <a:pPr>
              <a:lnSpc>
                <a:spcPct val="80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fade">
                                      <p:cBhvr>
                                        <p:cTn id="7" dur="20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 calcmode="lin" valueType="num">
                                      <p:cBhvr>
                                        <p:cTn id="12" dur="500" fill="hold"/>
                                        <p:tgtEl>
                                          <p:spTgt spid="14848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8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48483">
                                            <p:txEl>
                                              <p:pRg st="1" end="1"/>
                                            </p:txEl>
                                          </p:spTgt>
                                        </p:tgtEl>
                                        <p:attrNameLst>
                                          <p:attrName>style.visibility</p:attrName>
                                        </p:attrNameLst>
                                      </p:cBhvr>
                                      <p:to>
                                        <p:strVal val="visible"/>
                                      </p:to>
                                    </p:set>
                                    <p:anim calcmode="lin" valueType="num">
                                      <p:cBhvr>
                                        <p:cTn id="18" dur="500" fill="hold"/>
                                        <p:tgtEl>
                                          <p:spTgt spid="14848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48483">
                                            <p:txEl>
                                              <p:pRg st="1" end="1"/>
                                            </p:txEl>
                                          </p:spTgt>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148483">
                                            <p:txEl>
                                              <p:pRg st="2" end="2"/>
                                            </p:txEl>
                                          </p:spTgt>
                                        </p:tgtEl>
                                        <p:attrNameLst>
                                          <p:attrName>style.visibility</p:attrName>
                                        </p:attrNameLst>
                                      </p:cBhvr>
                                      <p:to>
                                        <p:strVal val="visible"/>
                                      </p:to>
                                    </p:set>
                                    <p:anim calcmode="lin" valueType="num">
                                      <p:cBhvr>
                                        <p:cTn id="22" dur="500" fill="hold"/>
                                        <p:tgtEl>
                                          <p:spTgt spid="14848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4848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48483">
                                            <p:txEl>
                                              <p:pRg st="3" end="3"/>
                                            </p:txEl>
                                          </p:spTgt>
                                        </p:tgtEl>
                                        <p:attrNameLst>
                                          <p:attrName>style.visibility</p:attrName>
                                        </p:attrNameLst>
                                      </p:cBhvr>
                                      <p:to>
                                        <p:strVal val="visible"/>
                                      </p:to>
                                    </p:set>
                                    <p:anim calcmode="lin" valueType="num">
                                      <p:cBhvr>
                                        <p:cTn id="28" dur="500" fill="hold"/>
                                        <p:tgtEl>
                                          <p:spTgt spid="14848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4848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Daily Life during the War</a:t>
            </a:r>
            <a:endParaRPr lang="en-US" dirty="0"/>
          </a:p>
        </p:txBody>
      </p:sp>
      <p:sp>
        <p:nvSpPr>
          <p:cNvPr id="3" name="Subtitle 2"/>
          <p:cNvSpPr>
            <a:spLocks noGrp="1"/>
          </p:cNvSpPr>
          <p:nvPr>
            <p:ph type="subTitle" idx="1"/>
          </p:nvPr>
        </p:nvSpPr>
        <p:spPr/>
        <p:txBody>
          <a:bodyPr/>
          <a:lstStyle/>
          <a:p>
            <a:r>
              <a:rPr lang="en-US" dirty="0" smtClean="0"/>
              <a:t>Section 4 </a:t>
            </a:r>
          </a:p>
          <a:p>
            <a:r>
              <a:rPr lang="en-US" dirty="0" smtClean="0"/>
              <a:t>P528-535</a:t>
            </a:r>
            <a:endParaRPr lang="en-US" dirty="0"/>
          </a:p>
        </p:txBody>
      </p:sp>
    </p:spTree>
    <p:extLst>
      <p:ext uri="{BB962C8B-B14F-4D97-AF65-F5344CB8AC3E}">
        <p14:creationId xmlns:p14="http://schemas.microsoft.com/office/powerpoint/2010/main" val="418255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0"/>
            <a:ext cx="7772400" cy="1524000"/>
          </a:xfrm>
        </p:spPr>
        <p:txBody>
          <a:bodyPr/>
          <a:lstStyle/>
          <a:p>
            <a:r>
              <a:rPr lang="en-US" b="1"/>
              <a:t>Emancipation Proclamation</a:t>
            </a:r>
          </a:p>
        </p:txBody>
      </p:sp>
      <p:sp>
        <p:nvSpPr>
          <p:cNvPr id="47107" name="Rectangle 3"/>
          <p:cNvSpPr>
            <a:spLocks noGrp="1" noChangeArrowheads="1"/>
          </p:cNvSpPr>
          <p:nvPr>
            <p:ph type="body" idx="1"/>
          </p:nvPr>
        </p:nvSpPr>
        <p:spPr>
          <a:xfrm>
            <a:off x="0" y="1981200"/>
            <a:ext cx="9144000" cy="4876800"/>
          </a:xfrm>
        </p:spPr>
        <p:txBody>
          <a:bodyPr/>
          <a:lstStyle/>
          <a:p>
            <a:pPr>
              <a:lnSpc>
                <a:spcPct val="90000"/>
              </a:lnSpc>
            </a:pPr>
            <a:r>
              <a:rPr lang="en-US" sz="4000"/>
              <a:t>Lincoln decided that one way to weaken the South was to free the slaves.</a:t>
            </a:r>
          </a:p>
          <a:p>
            <a:pPr>
              <a:lnSpc>
                <a:spcPct val="90000"/>
              </a:lnSpc>
            </a:pPr>
            <a:r>
              <a:rPr lang="en-US" sz="4000"/>
              <a:t>After the Battle of Antietam, Lincoln presented the </a:t>
            </a:r>
            <a:r>
              <a:rPr lang="en-US" sz="4000" b="1">
                <a:solidFill>
                  <a:srgbClr val="FF0000"/>
                </a:solidFill>
              </a:rPr>
              <a:t>Emancipation Proclamation</a:t>
            </a:r>
            <a:r>
              <a:rPr lang="en-US" sz="4000"/>
              <a:t>.</a:t>
            </a:r>
          </a:p>
          <a:p>
            <a:pPr>
              <a:lnSpc>
                <a:spcPct val="90000"/>
              </a:lnSpc>
            </a:pPr>
            <a:r>
              <a:rPr lang="en-US" sz="4000"/>
              <a:t>This would free slaves in the South and hurt their economy.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p:cTn id="12"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71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7107">
                                            <p:txEl>
                                              <p:pRg st="1" end="1"/>
                                            </p:txEl>
                                          </p:spTgt>
                                        </p:tgtEl>
                                        <p:attrNameLst>
                                          <p:attrName>style.visibility</p:attrName>
                                        </p:attrNameLst>
                                      </p:cBhvr>
                                      <p:to>
                                        <p:strVal val="visible"/>
                                      </p:to>
                                    </p:set>
                                    <p:anim calcmode="lin" valueType="num">
                                      <p:cBhvr>
                                        <p:cTn id="18"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71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47107">
                                            <p:txEl>
                                              <p:pRg st="2" end="2"/>
                                            </p:txEl>
                                          </p:spTgt>
                                        </p:tgtEl>
                                        <p:attrNameLst>
                                          <p:attrName>style.visibility</p:attrName>
                                        </p:attrNameLst>
                                      </p:cBhvr>
                                      <p:to>
                                        <p:strVal val="visible"/>
                                      </p:to>
                                    </p:set>
                                    <p:anim calcmode="lin" valueType="num">
                                      <p:cBhvr>
                                        <p:cTn id="24" dur="500" fill="hold"/>
                                        <p:tgtEl>
                                          <p:spTgt spid="47107">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710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152400"/>
            <a:ext cx="8686800" cy="1447800"/>
          </a:xfrm>
        </p:spPr>
        <p:txBody>
          <a:bodyPr/>
          <a:lstStyle/>
          <a:p>
            <a:r>
              <a:rPr lang="en-US" b="1"/>
              <a:t>African Americans</a:t>
            </a:r>
            <a:br>
              <a:rPr lang="en-US" b="1"/>
            </a:br>
            <a:r>
              <a:rPr lang="en-US" b="1"/>
              <a:t>in the War</a:t>
            </a:r>
          </a:p>
        </p:txBody>
      </p:sp>
      <p:sp>
        <p:nvSpPr>
          <p:cNvPr id="48131" name="Rectangle 3"/>
          <p:cNvSpPr>
            <a:spLocks noGrp="1" noChangeArrowheads="1"/>
          </p:cNvSpPr>
          <p:nvPr>
            <p:ph type="body" idx="1"/>
          </p:nvPr>
        </p:nvSpPr>
        <p:spPr>
          <a:xfrm>
            <a:off x="0" y="2133600"/>
            <a:ext cx="9144000" cy="4572000"/>
          </a:xfrm>
        </p:spPr>
        <p:txBody>
          <a:bodyPr/>
          <a:lstStyle/>
          <a:p>
            <a:r>
              <a:rPr lang="en-US" sz="3600"/>
              <a:t>In July 1862 Congress allowed African Americans to join the army as laborers.</a:t>
            </a:r>
          </a:p>
          <a:p>
            <a:r>
              <a:rPr lang="en-US" sz="3600"/>
              <a:t>This included free and slave.</a:t>
            </a:r>
          </a:p>
          <a:p>
            <a:r>
              <a:rPr lang="en-US" sz="3600"/>
              <a:t>Within a year several African American units had formed.</a:t>
            </a:r>
          </a:p>
          <a:p>
            <a:r>
              <a:rPr lang="en-US" sz="3600"/>
              <a:t>The </a:t>
            </a:r>
            <a:r>
              <a:rPr lang="en-US" sz="3600" b="1">
                <a:solidFill>
                  <a:srgbClr val="FF0000"/>
                </a:solidFill>
              </a:rPr>
              <a:t>54</a:t>
            </a:r>
            <a:r>
              <a:rPr lang="en-US" sz="3600" b="1" baseline="30000">
                <a:solidFill>
                  <a:srgbClr val="FF0000"/>
                </a:solidFill>
              </a:rPr>
              <a:t>th</a:t>
            </a:r>
            <a:r>
              <a:rPr lang="en-US" sz="3600" b="1">
                <a:solidFill>
                  <a:srgbClr val="FF0000"/>
                </a:solidFill>
              </a:rPr>
              <a:t> Mass. Infantry</a:t>
            </a:r>
            <a:r>
              <a:rPr lang="en-US" sz="3600"/>
              <a:t> was the most famous.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 calcmode="lin" valueType="num">
                                      <p:cBhvr>
                                        <p:cTn id="12"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81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48131">
                                            <p:txEl>
                                              <p:pRg st="1" end="1"/>
                                            </p:txEl>
                                          </p:spTgt>
                                        </p:tgtEl>
                                        <p:attrNameLst>
                                          <p:attrName>style.visibility</p:attrName>
                                        </p:attrNameLst>
                                      </p:cBhvr>
                                      <p:to>
                                        <p:strVal val="visible"/>
                                      </p:to>
                                    </p:set>
                                    <p:anim calcmode="lin" valueType="num">
                                      <p:cBhvr>
                                        <p:cTn id="18" dur="500" fill="hold"/>
                                        <p:tgtEl>
                                          <p:spTgt spid="4813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813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48131">
                                            <p:txEl>
                                              <p:pRg st="2" end="2"/>
                                            </p:txEl>
                                          </p:spTgt>
                                        </p:tgtEl>
                                        <p:attrNameLst>
                                          <p:attrName>style.visibility</p:attrName>
                                        </p:attrNameLst>
                                      </p:cBhvr>
                                      <p:to>
                                        <p:strVal val="visible"/>
                                      </p:to>
                                    </p:set>
                                    <p:anim calcmode="lin" valueType="num">
                                      <p:cBhvr>
                                        <p:cTn id="24" dur="500" fill="hold"/>
                                        <p:tgtEl>
                                          <p:spTgt spid="48131">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813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nodeType="clickEffect">
                                  <p:stCondLst>
                                    <p:cond delay="0"/>
                                  </p:stCondLst>
                                  <p:childTnLst>
                                    <p:set>
                                      <p:cBhvr>
                                        <p:cTn id="29" dur="1" fill="hold">
                                          <p:stCondLst>
                                            <p:cond delay="0"/>
                                          </p:stCondLst>
                                        </p:cTn>
                                        <p:tgtEl>
                                          <p:spTgt spid="48131">
                                            <p:txEl>
                                              <p:pRg st="3" end="3"/>
                                            </p:txEl>
                                          </p:spTgt>
                                        </p:tgtEl>
                                        <p:attrNameLst>
                                          <p:attrName>style.visibility</p:attrName>
                                        </p:attrNameLst>
                                      </p:cBhvr>
                                      <p:to>
                                        <p:strVal val="visible"/>
                                      </p:to>
                                    </p:set>
                                    <p:anim calcmode="lin" valueType="num">
                                      <p:cBhvr>
                                        <p:cTn id="30" dur="500" fill="hold"/>
                                        <p:tgtEl>
                                          <p:spTgt spid="48131">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4813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descr="DSC002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25" y="74613"/>
            <a:ext cx="8945563" cy="670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fade">
                                      <p:cBhvr>
                                        <p:cTn id="7" dur="20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8" name="Picture 4" descr="DSC002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25" y="74613"/>
            <a:ext cx="8945563" cy="670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fade">
                                      <p:cBhvr>
                                        <p:cTn id="7" dur="20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a:p>
        </p:txBody>
      </p:sp>
      <p:sp>
        <p:nvSpPr>
          <p:cNvPr id="52227" name="Rectangle 3"/>
          <p:cNvSpPr>
            <a:spLocks noGrp="1" noChangeArrowheads="1"/>
          </p:cNvSpPr>
          <p:nvPr>
            <p:ph type="body" idx="1"/>
          </p:nvPr>
        </p:nvSpPr>
        <p:spPr>
          <a:xfrm>
            <a:off x="0" y="2590800"/>
            <a:ext cx="9144000" cy="3581400"/>
          </a:xfrm>
        </p:spPr>
        <p:txBody>
          <a:bodyPr/>
          <a:lstStyle/>
          <a:p>
            <a:r>
              <a:rPr lang="en-US"/>
              <a:t>African American soldiers received less pay and faced greater danger.</a:t>
            </a:r>
          </a:p>
          <a:p>
            <a:r>
              <a:rPr lang="en-US"/>
              <a:t>If captured they could be killed or sold back into slavery.</a:t>
            </a:r>
          </a:p>
          <a:p>
            <a:pPr>
              <a:spcBef>
                <a:spcPct val="50000"/>
              </a:spcBef>
            </a:pPr>
            <a:r>
              <a:rPr lang="en-US"/>
              <a:t>About 180,000 African Americans served with the Union army.</a:t>
            </a:r>
          </a:p>
          <a:p>
            <a:endParaRPr lang="en-US"/>
          </a:p>
          <a:p>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5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p:cTn id="13" dur="5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22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p:cTn id="19" dur="5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222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050"/>
          <p:cNvSpPr>
            <a:spLocks noGrp="1" noChangeArrowheads="1"/>
          </p:cNvSpPr>
          <p:nvPr>
            <p:ph type="title"/>
          </p:nvPr>
        </p:nvSpPr>
        <p:spPr>
          <a:xfrm>
            <a:off x="685800" y="152400"/>
            <a:ext cx="7772400" cy="1143000"/>
          </a:xfrm>
        </p:spPr>
        <p:txBody>
          <a:bodyPr/>
          <a:lstStyle/>
          <a:p>
            <a:r>
              <a:rPr lang="en-US" b="1"/>
              <a:t>Growing Opposition</a:t>
            </a:r>
          </a:p>
        </p:txBody>
      </p:sp>
      <p:sp>
        <p:nvSpPr>
          <p:cNvPr id="53251" name="Rectangle 2051"/>
          <p:cNvSpPr>
            <a:spLocks noGrp="1" noChangeArrowheads="1"/>
          </p:cNvSpPr>
          <p:nvPr>
            <p:ph type="body" idx="1"/>
          </p:nvPr>
        </p:nvSpPr>
        <p:spPr>
          <a:xfrm>
            <a:off x="0" y="1981200"/>
            <a:ext cx="9144000" cy="4648200"/>
          </a:xfrm>
        </p:spPr>
        <p:txBody>
          <a:bodyPr/>
          <a:lstStyle/>
          <a:p>
            <a:r>
              <a:rPr lang="en-US" sz="2800"/>
              <a:t>Some people didn’t think the war was necessary.</a:t>
            </a:r>
          </a:p>
          <a:p>
            <a:r>
              <a:rPr lang="en-US" sz="2800"/>
              <a:t>They called themselves Peace Democrats.</a:t>
            </a:r>
          </a:p>
          <a:p>
            <a:r>
              <a:rPr lang="en-US" sz="2800"/>
              <a:t>Their enemies called them </a:t>
            </a:r>
            <a:r>
              <a:rPr lang="en-US" sz="2800" b="1">
                <a:solidFill>
                  <a:srgbClr val="FF0000"/>
                </a:solidFill>
              </a:rPr>
              <a:t>Copperheads</a:t>
            </a:r>
            <a:r>
              <a:rPr lang="en-US" sz="2800"/>
              <a:t>, after the poisonous snake.</a:t>
            </a:r>
          </a:p>
          <a:p>
            <a:r>
              <a:rPr lang="en-US" sz="2800"/>
              <a:t>Many were midwesterners who sympathized with the South and opposed abolition.</a:t>
            </a:r>
          </a:p>
          <a:p>
            <a:r>
              <a:rPr lang="en-US" sz="2800"/>
              <a:t>Lincoln suspended </a:t>
            </a:r>
            <a:r>
              <a:rPr lang="en-US" sz="2800" b="1">
                <a:solidFill>
                  <a:srgbClr val="FF0000"/>
                </a:solidFill>
              </a:rPr>
              <a:t>habeas corpus</a:t>
            </a:r>
            <a:r>
              <a:rPr lang="en-US" sz="2800"/>
              <a:t>, or</a:t>
            </a:r>
            <a:r>
              <a:rPr lang="en-US" sz="2800" b="1"/>
              <a:t> </a:t>
            </a:r>
            <a:r>
              <a:rPr lang="en-US" sz="2800"/>
              <a:t>protection against unlawful imprisonment, to jail the enemies of the Union.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20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 calcmode="lin" valueType="num">
                                      <p:cBhvr>
                                        <p:cTn id="12" dur="5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32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3251">
                                            <p:txEl>
                                              <p:pRg st="1" end="1"/>
                                            </p:txEl>
                                          </p:spTgt>
                                        </p:tgtEl>
                                        <p:attrNameLst>
                                          <p:attrName>style.visibility</p:attrName>
                                        </p:attrNameLst>
                                      </p:cBhvr>
                                      <p:to>
                                        <p:strVal val="visible"/>
                                      </p:to>
                                    </p:set>
                                    <p:anim calcmode="lin" valueType="num">
                                      <p:cBhvr>
                                        <p:cTn id="18" dur="500" fill="hold"/>
                                        <p:tgtEl>
                                          <p:spTgt spid="5325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532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53251">
                                            <p:txEl>
                                              <p:pRg st="2" end="2"/>
                                            </p:txEl>
                                          </p:spTgt>
                                        </p:tgtEl>
                                        <p:attrNameLst>
                                          <p:attrName>style.visibility</p:attrName>
                                        </p:attrNameLst>
                                      </p:cBhvr>
                                      <p:to>
                                        <p:strVal val="visible"/>
                                      </p:to>
                                    </p:set>
                                    <p:anim calcmode="lin" valueType="num">
                                      <p:cBhvr>
                                        <p:cTn id="24" dur="500" fill="hold"/>
                                        <p:tgtEl>
                                          <p:spTgt spid="53251">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532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53251">
                                            <p:txEl>
                                              <p:pRg st="3" end="3"/>
                                            </p:txEl>
                                          </p:spTgt>
                                        </p:tgtEl>
                                        <p:attrNameLst>
                                          <p:attrName>style.visibility</p:attrName>
                                        </p:attrNameLst>
                                      </p:cBhvr>
                                      <p:to>
                                        <p:strVal val="visible"/>
                                      </p:to>
                                    </p:set>
                                    <p:anim calcmode="lin" valueType="num">
                                      <p:cBhvr>
                                        <p:cTn id="30" dur="500" fill="hold"/>
                                        <p:tgtEl>
                                          <p:spTgt spid="53251">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5325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53251">
                                            <p:txEl>
                                              <p:pRg st="4" end="4"/>
                                            </p:txEl>
                                          </p:spTgt>
                                        </p:tgtEl>
                                        <p:attrNameLst>
                                          <p:attrName>style.visibility</p:attrName>
                                        </p:attrNameLst>
                                      </p:cBhvr>
                                      <p:to>
                                        <p:strVal val="visible"/>
                                      </p:to>
                                    </p:set>
                                    <p:anim calcmode="lin" valueType="num">
                                      <p:cBhvr>
                                        <p:cTn id="36" dur="500" fill="hold"/>
                                        <p:tgtEl>
                                          <p:spTgt spid="53251">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5325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228600"/>
            <a:ext cx="7772400" cy="1143000"/>
          </a:xfrm>
        </p:spPr>
        <p:txBody>
          <a:bodyPr/>
          <a:lstStyle/>
          <a:p>
            <a:r>
              <a:rPr lang="en-US" b="1"/>
              <a:t>Northern Draft</a:t>
            </a:r>
          </a:p>
        </p:txBody>
      </p:sp>
      <p:sp>
        <p:nvSpPr>
          <p:cNvPr id="149507" name="Rectangle 3"/>
          <p:cNvSpPr>
            <a:spLocks noGrp="1" noChangeArrowheads="1"/>
          </p:cNvSpPr>
          <p:nvPr>
            <p:ph type="body" idx="1"/>
          </p:nvPr>
        </p:nvSpPr>
        <p:spPr>
          <a:xfrm>
            <a:off x="0" y="1981200"/>
            <a:ext cx="9144000" cy="4572000"/>
          </a:xfrm>
        </p:spPr>
        <p:txBody>
          <a:bodyPr/>
          <a:lstStyle/>
          <a:p>
            <a:r>
              <a:rPr lang="en-US"/>
              <a:t>Critics erupted when Congress approved the draft, or forced military service. </a:t>
            </a:r>
          </a:p>
          <a:p>
            <a:r>
              <a:rPr lang="en-US"/>
              <a:t>For $300, men could buy their way out of service. For unskilled workers, this was a year’s wage.</a:t>
            </a:r>
          </a:p>
          <a:p>
            <a:r>
              <a:rPr lang="en-US"/>
              <a:t>Bloody rioting broke out in New York, killing 100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fade">
                                      <p:cBhvr>
                                        <p:cTn id="7" dur="2000"/>
                                        <p:tgtEl>
                                          <p:spTgt spid="149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 calcmode="lin" valueType="num">
                                      <p:cBhvr>
                                        <p:cTn id="12" dur="500" fill="hold"/>
                                        <p:tgtEl>
                                          <p:spTgt spid="14950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9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49507">
                                            <p:txEl>
                                              <p:pRg st="1" end="1"/>
                                            </p:txEl>
                                          </p:spTgt>
                                        </p:tgtEl>
                                        <p:attrNameLst>
                                          <p:attrName>style.visibility</p:attrName>
                                        </p:attrNameLst>
                                      </p:cBhvr>
                                      <p:to>
                                        <p:strVal val="visible"/>
                                      </p:to>
                                    </p:set>
                                    <p:anim calcmode="lin" valueType="num">
                                      <p:cBhvr>
                                        <p:cTn id="18" dur="500" fill="hold"/>
                                        <p:tgtEl>
                                          <p:spTgt spid="14950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495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49507">
                                            <p:txEl>
                                              <p:pRg st="2" end="2"/>
                                            </p:txEl>
                                          </p:spTgt>
                                        </p:tgtEl>
                                        <p:attrNameLst>
                                          <p:attrName>style.visibility</p:attrName>
                                        </p:attrNameLst>
                                      </p:cBhvr>
                                      <p:to>
                                        <p:strVal val="visible"/>
                                      </p:to>
                                    </p:set>
                                    <p:anim calcmode="lin" valueType="num">
                                      <p:cBhvr>
                                        <p:cTn id="24" dur="500" fill="hold"/>
                                        <p:tgtEl>
                                          <p:spTgt spid="149507">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4950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War in the West</a:t>
            </a:r>
            <a:endParaRPr lang="en-US" dirty="0"/>
          </a:p>
        </p:txBody>
      </p:sp>
      <p:sp>
        <p:nvSpPr>
          <p:cNvPr id="3" name="Subtitle 2"/>
          <p:cNvSpPr>
            <a:spLocks noGrp="1"/>
          </p:cNvSpPr>
          <p:nvPr>
            <p:ph type="subTitle" idx="1"/>
          </p:nvPr>
        </p:nvSpPr>
        <p:spPr/>
        <p:txBody>
          <a:bodyPr/>
          <a:lstStyle/>
          <a:p>
            <a:r>
              <a:rPr lang="en-US" dirty="0" smtClean="0"/>
              <a:t>Section 3</a:t>
            </a:r>
          </a:p>
          <a:p>
            <a:r>
              <a:rPr lang="en-US" dirty="0" smtClean="0"/>
              <a:t>P522-527</a:t>
            </a:r>
            <a:endParaRPr lang="en-US" dirty="0"/>
          </a:p>
        </p:txBody>
      </p:sp>
    </p:spTree>
    <p:extLst>
      <p:ext uri="{BB962C8B-B14F-4D97-AF65-F5344CB8AC3E}">
        <p14:creationId xmlns:p14="http://schemas.microsoft.com/office/powerpoint/2010/main" val="130073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228600"/>
            <a:ext cx="7772400" cy="1143000"/>
          </a:xfrm>
        </p:spPr>
        <p:txBody>
          <a:bodyPr/>
          <a:lstStyle/>
          <a:p>
            <a:r>
              <a:rPr lang="en-US" b="1"/>
              <a:t>Life for Soldiers</a:t>
            </a:r>
          </a:p>
        </p:txBody>
      </p:sp>
      <p:sp>
        <p:nvSpPr>
          <p:cNvPr id="150531" name="Rectangle 3"/>
          <p:cNvSpPr>
            <a:spLocks noGrp="1" noChangeArrowheads="1"/>
          </p:cNvSpPr>
          <p:nvPr>
            <p:ph type="body" idx="1"/>
          </p:nvPr>
        </p:nvSpPr>
        <p:spPr>
          <a:xfrm>
            <a:off x="0" y="1981200"/>
            <a:ext cx="9144000" cy="4876800"/>
          </a:xfrm>
        </p:spPr>
        <p:txBody>
          <a:bodyPr/>
          <a:lstStyle/>
          <a:p>
            <a:pPr>
              <a:lnSpc>
                <a:spcPct val="80000"/>
              </a:lnSpc>
              <a:spcBef>
                <a:spcPct val="30000"/>
              </a:spcBef>
            </a:pPr>
            <a:r>
              <a:rPr lang="en-US" sz="2800"/>
              <a:t>Civil War armies fought in ancient battlefield formations that produced massive casualties.</a:t>
            </a:r>
          </a:p>
          <a:p>
            <a:pPr lvl="1">
              <a:lnSpc>
                <a:spcPct val="80000"/>
              </a:lnSpc>
              <a:spcBef>
                <a:spcPct val="10000"/>
              </a:spcBef>
            </a:pPr>
            <a:r>
              <a:rPr lang="en-US"/>
              <a:t>Endless rows of troops fired directly at one another.</a:t>
            </a:r>
          </a:p>
          <a:p>
            <a:pPr lvl="1">
              <a:lnSpc>
                <a:spcPct val="80000"/>
              </a:lnSpc>
              <a:spcBef>
                <a:spcPct val="10000"/>
              </a:spcBef>
            </a:pPr>
            <a:r>
              <a:rPr lang="en-US"/>
              <a:t>Many men died to gain every inch of ground.</a:t>
            </a:r>
          </a:p>
          <a:p>
            <a:pPr>
              <a:lnSpc>
                <a:spcPct val="80000"/>
              </a:lnSpc>
              <a:spcBef>
                <a:spcPct val="30000"/>
              </a:spcBef>
            </a:pPr>
            <a:r>
              <a:rPr lang="en-US" sz="2800"/>
              <a:t>Doctors and nurses saved many lives.</a:t>
            </a:r>
          </a:p>
          <a:p>
            <a:pPr lvl="1">
              <a:lnSpc>
                <a:spcPct val="80000"/>
              </a:lnSpc>
              <a:spcBef>
                <a:spcPct val="10000"/>
              </a:spcBef>
            </a:pPr>
            <a:r>
              <a:rPr lang="en-US"/>
              <a:t>They did not have medicines to stop infections.</a:t>
            </a:r>
          </a:p>
          <a:p>
            <a:pPr>
              <a:lnSpc>
                <a:spcPct val="80000"/>
              </a:lnSpc>
              <a:spcBef>
                <a:spcPct val="30000"/>
              </a:spcBef>
            </a:pPr>
            <a:r>
              <a:rPr lang="en-US" sz="2800"/>
              <a:t>The biggest killer in the war was disease, such as typhoid, pneumonia, and tuberculosis.</a:t>
            </a:r>
          </a:p>
          <a:p>
            <a:pPr>
              <a:lnSpc>
                <a:spcPct val="80000"/>
              </a:lnSpc>
              <a:spcBef>
                <a:spcPct val="30000"/>
              </a:spcBef>
            </a:pPr>
            <a:r>
              <a:rPr lang="en-US" sz="2800"/>
              <a:t>Military prisoners on both sides lived in misery.</a:t>
            </a:r>
          </a:p>
          <a:p>
            <a:pPr lvl="1">
              <a:lnSpc>
                <a:spcPct val="80000"/>
              </a:lnSpc>
              <a:spcBef>
                <a:spcPct val="10000"/>
              </a:spcBef>
            </a:pPr>
            <a:r>
              <a:rPr lang="en-US"/>
              <a:t>They had little shelter, food, or clothing.</a:t>
            </a:r>
          </a:p>
          <a:p>
            <a:pPr lvl="1">
              <a:lnSpc>
                <a:spcPct val="80000"/>
              </a:lnSpc>
              <a:spcBef>
                <a:spcPct val="10000"/>
              </a:spcBef>
            </a:pPr>
            <a:r>
              <a:rPr lang="en-US"/>
              <a:t>Starvation and disease killed thousands.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2000"/>
                                        <p:tgtEl>
                                          <p:spTgt spid="150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 calcmode="lin" valueType="num">
                                      <p:cBhvr>
                                        <p:cTn id="12" dur="500" fill="hold"/>
                                        <p:tgtEl>
                                          <p:spTgt spid="15053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0531">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50531">
                                            <p:txEl>
                                              <p:pRg st="1" end="1"/>
                                            </p:txEl>
                                          </p:spTgt>
                                        </p:tgtEl>
                                        <p:attrNameLst>
                                          <p:attrName>style.visibility</p:attrName>
                                        </p:attrNameLst>
                                      </p:cBhvr>
                                      <p:to>
                                        <p:strVal val="visible"/>
                                      </p:to>
                                    </p:set>
                                    <p:anim calcmode="lin" valueType="num">
                                      <p:cBhvr>
                                        <p:cTn id="16" dur="500" fill="hold"/>
                                        <p:tgtEl>
                                          <p:spTgt spid="15053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50531">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50531">
                                            <p:txEl>
                                              <p:pRg st="2" end="2"/>
                                            </p:txEl>
                                          </p:spTgt>
                                        </p:tgtEl>
                                        <p:attrNameLst>
                                          <p:attrName>style.visibility</p:attrName>
                                        </p:attrNameLst>
                                      </p:cBhvr>
                                      <p:to>
                                        <p:strVal val="visible"/>
                                      </p:to>
                                    </p:set>
                                    <p:anim calcmode="lin" valueType="num">
                                      <p:cBhvr>
                                        <p:cTn id="20" dur="500" fill="hold"/>
                                        <p:tgtEl>
                                          <p:spTgt spid="150531">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5053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50531">
                                            <p:txEl>
                                              <p:pRg st="3" end="3"/>
                                            </p:txEl>
                                          </p:spTgt>
                                        </p:tgtEl>
                                        <p:attrNameLst>
                                          <p:attrName>style.visibility</p:attrName>
                                        </p:attrNameLst>
                                      </p:cBhvr>
                                      <p:to>
                                        <p:strVal val="visible"/>
                                      </p:to>
                                    </p:set>
                                    <p:anim calcmode="lin" valueType="num">
                                      <p:cBhvr>
                                        <p:cTn id="26" dur="500" fill="hold"/>
                                        <p:tgtEl>
                                          <p:spTgt spid="150531">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50531">
                                            <p:txEl>
                                              <p:pRg st="3" end="3"/>
                                            </p:txEl>
                                          </p:spTgt>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50531">
                                            <p:txEl>
                                              <p:pRg st="4" end="4"/>
                                            </p:txEl>
                                          </p:spTgt>
                                        </p:tgtEl>
                                        <p:attrNameLst>
                                          <p:attrName>style.visibility</p:attrName>
                                        </p:attrNameLst>
                                      </p:cBhvr>
                                      <p:to>
                                        <p:strVal val="visible"/>
                                      </p:to>
                                    </p:set>
                                    <p:anim calcmode="lin" valueType="num">
                                      <p:cBhvr>
                                        <p:cTn id="30" dur="500" fill="hold"/>
                                        <p:tgtEl>
                                          <p:spTgt spid="150531">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15053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50531">
                                            <p:txEl>
                                              <p:pRg st="5" end="5"/>
                                            </p:txEl>
                                          </p:spTgt>
                                        </p:tgtEl>
                                        <p:attrNameLst>
                                          <p:attrName>style.visibility</p:attrName>
                                        </p:attrNameLst>
                                      </p:cBhvr>
                                      <p:to>
                                        <p:strVal val="visible"/>
                                      </p:to>
                                    </p:set>
                                    <p:anim calcmode="lin" valueType="num">
                                      <p:cBhvr>
                                        <p:cTn id="36" dur="500" fill="hold"/>
                                        <p:tgtEl>
                                          <p:spTgt spid="150531">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15053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50531">
                                            <p:txEl>
                                              <p:pRg st="6" end="6"/>
                                            </p:txEl>
                                          </p:spTgt>
                                        </p:tgtEl>
                                        <p:attrNameLst>
                                          <p:attrName>style.visibility</p:attrName>
                                        </p:attrNameLst>
                                      </p:cBhvr>
                                      <p:to>
                                        <p:strVal val="visible"/>
                                      </p:to>
                                    </p:set>
                                    <p:anim calcmode="lin" valueType="num">
                                      <p:cBhvr>
                                        <p:cTn id="42" dur="500" fill="hold"/>
                                        <p:tgtEl>
                                          <p:spTgt spid="150531">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150531">
                                            <p:txEl>
                                              <p:pRg st="6" end="6"/>
                                            </p:txEl>
                                          </p:spTgt>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150531">
                                            <p:txEl>
                                              <p:pRg st="7" end="7"/>
                                            </p:txEl>
                                          </p:spTgt>
                                        </p:tgtEl>
                                        <p:attrNameLst>
                                          <p:attrName>style.visibility</p:attrName>
                                        </p:attrNameLst>
                                      </p:cBhvr>
                                      <p:to>
                                        <p:strVal val="visible"/>
                                      </p:to>
                                    </p:set>
                                    <p:anim calcmode="lin" valueType="num">
                                      <p:cBhvr>
                                        <p:cTn id="46" dur="500" fill="hold"/>
                                        <p:tgtEl>
                                          <p:spTgt spid="150531">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150531">
                                            <p:txEl>
                                              <p:pRg st="7" end="7"/>
                                            </p:txEl>
                                          </p:spTgt>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150531">
                                            <p:txEl>
                                              <p:pRg st="8" end="8"/>
                                            </p:txEl>
                                          </p:spTgt>
                                        </p:tgtEl>
                                        <p:attrNameLst>
                                          <p:attrName>style.visibility</p:attrName>
                                        </p:attrNameLst>
                                      </p:cBhvr>
                                      <p:to>
                                        <p:strVal val="visible"/>
                                      </p:to>
                                    </p:set>
                                    <p:anim calcmode="lin" valueType="num">
                                      <p:cBhvr>
                                        <p:cTn id="50" dur="500" fill="hold"/>
                                        <p:tgtEl>
                                          <p:spTgt spid="150531">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150531">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a:p>
        </p:txBody>
      </p:sp>
      <p:sp>
        <p:nvSpPr>
          <p:cNvPr id="57347" name="Rectangle 3"/>
          <p:cNvSpPr>
            <a:spLocks noGrp="1" noChangeArrowheads="1"/>
          </p:cNvSpPr>
          <p:nvPr>
            <p:ph type="body" idx="1"/>
          </p:nvPr>
        </p:nvSpPr>
        <p:spPr/>
        <p:txBody>
          <a:bodyPr/>
          <a:lstStyle/>
          <a:p>
            <a:endParaRPr lang="en-US"/>
          </a:p>
        </p:txBody>
      </p:sp>
      <p:pic>
        <p:nvPicPr>
          <p:cNvPr id="57348" name="Picture 4" descr="Civil War amputation 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578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fade">
                                      <p:cBhvr>
                                        <p:cTn id="7" dur="2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sp>
        <p:nvSpPr>
          <p:cNvPr id="58371" name="Rectangle 3"/>
          <p:cNvSpPr>
            <a:spLocks noGrp="1" noChangeArrowheads="1"/>
          </p:cNvSpPr>
          <p:nvPr>
            <p:ph type="body" idx="1"/>
          </p:nvPr>
        </p:nvSpPr>
        <p:spPr/>
        <p:txBody>
          <a:bodyPr/>
          <a:lstStyle/>
          <a:p>
            <a:endParaRPr lang="en-US"/>
          </a:p>
        </p:txBody>
      </p:sp>
      <p:pic>
        <p:nvPicPr>
          <p:cNvPr id="58372" name="Picture 4" descr="Civil War Touniqu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027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2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p>
        </p:txBody>
      </p:sp>
      <p:sp>
        <p:nvSpPr>
          <p:cNvPr id="59395" name="Rectangle 3"/>
          <p:cNvSpPr>
            <a:spLocks noGrp="1" noChangeArrowheads="1"/>
          </p:cNvSpPr>
          <p:nvPr>
            <p:ph type="body" idx="1"/>
          </p:nvPr>
        </p:nvSpPr>
        <p:spPr/>
        <p:txBody>
          <a:bodyPr/>
          <a:lstStyle/>
          <a:p>
            <a:endParaRPr lang="en-US"/>
          </a:p>
        </p:txBody>
      </p:sp>
      <p:pic>
        <p:nvPicPr>
          <p:cNvPr id="59396" name="Picture 4" descr="Civil War ampu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119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fade">
                                      <p:cBhvr>
                                        <p:cTn id="7" dur="20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n-US"/>
          </a:p>
        </p:txBody>
      </p:sp>
      <p:sp>
        <p:nvSpPr>
          <p:cNvPr id="61443" name="Rectangle 3"/>
          <p:cNvSpPr>
            <a:spLocks noGrp="1" noChangeArrowheads="1"/>
          </p:cNvSpPr>
          <p:nvPr>
            <p:ph type="body" idx="1"/>
          </p:nvPr>
        </p:nvSpPr>
        <p:spPr/>
        <p:txBody>
          <a:bodyPr/>
          <a:lstStyle/>
          <a:p>
            <a:endParaRPr lang="en-US"/>
          </a:p>
        </p:txBody>
      </p:sp>
      <p:pic>
        <p:nvPicPr>
          <p:cNvPr id="61444" name="Picture 4" descr="Civil War amputation p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05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fade">
                                      <p:cBhvr>
                                        <p:cTn id="7" dur="2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a:p>
        </p:txBody>
      </p:sp>
      <p:sp>
        <p:nvSpPr>
          <p:cNvPr id="60419" name="Rectangle 3"/>
          <p:cNvSpPr>
            <a:spLocks noGrp="1" noChangeArrowheads="1"/>
          </p:cNvSpPr>
          <p:nvPr>
            <p:ph type="body" idx="1"/>
          </p:nvPr>
        </p:nvSpPr>
        <p:spPr/>
        <p:txBody>
          <a:bodyPr/>
          <a:lstStyle/>
          <a:p>
            <a:endParaRPr lang="en-US"/>
          </a:p>
        </p:txBody>
      </p:sp>
      <p:pic>
        <p:nvPicPr>
          <p:cNvPr id="60420" name="Picture 4" descr="Civil War amput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405563"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2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228600"/>
            <a:ext cx="7772400" cy="1143000"/>
          </a:xfrm>
        </p:spPr>
        <p:txBody>
          <a:bodyPr/>
          <a:lstStyle/>
          <a:p>
            <a:r>
              <a:rPr lang="en-US" b="1"/>
              <a:t>Life for Civilians</a:t>
            </a:r>
          </a:p>
        </p:txBody>
      </p:sp>
      <p:sp>
        <p:nvSpPr>
          <p:cNvPr id="151555" name="Rectangle 3"/>
          <p:cNvSpPr>
            <a:spLocks noGrp="1" noChangeArrowheads="1"/>
          </p:cNvSpPr>
          <p:nvPr>
            <p:ph type="body" idx="1"/>
          </p:nvPr>
        </p:nvSpPr>
        <p:spPr>
          <a:xfrm>
            <a:off x="0" y="1981200"/>
            <a:ext cx="9144000" cy="4724400"/>
          </a:xfrm>
        </p:spPr>
        <p:txBody>
          <a:bodyPr/>
          <a:lstStyle/>
          <a:p>
            <a:pPr>
              <a:lnSpc>
                <a:spcPct val="90000"/>
              </a:lnSpc>
              <a:spcBef>
                <a:spcPct val="50000"/>
              </a:spcBef>
            </a:pPr>
            <a:r>
              <a:rPr lang="en-US" sz="2600"/>
              <a:t>The war effort involved all levels of society.</a:t>
            </a:r>
          </a:p>
          <a:p>
            <a:pPr>
              <a:lnSpc>
                <a:spcPct val="90000"/>
              </a:lnSpc>
              <a:spcBef>
                <a:spcPct val="50000"/>
              </a:spcBef>
            </a:pPr>
            <a:r>
              <a:rPr lang="en-US" sz="2600"/>
              <a:t>Women and males too young or too old for military service worked in factories and farms.</a:t>
            </a:r>
          </a:p>
          <a:p>
            <a:pPr>
              <a:lnSpc>
                <a:spcPct val="90000"/>
              </a:lnSpc>
              <a:spcBef>
                <a:spcPct val="50000"/>
              </a:spcBef>
            </a:pPr>
            <a:r>
              <a:rPr lang="en-US" sz="2600"/>
              <a:t>Women were the backbone of civilian life on farms, performing daily chores usually done by men.</a:t>
            </a:r>
          </a:p>
          <a:p>
            <a:pPr>
              <a:lnSpc>
                <a:spcPct val="90000"/>
              </a:lnSpc>
              <a:spcBef>
                <a:spcPct val="50000"/>
              </a:spcBef>
            </a:pPr>
            <a:r>
              <a:rPr lang="en-US" sz="2600"/>
              <a:t>Union volunteer </a:t>
            </a:r>
            <a:r>
              <a:rPr lang="en-US" sz="2600" b="1">
                <a:solidFill>
                  <a:srgbClr val="FF0000"/>
                </a:solidFill>
              </a:rPr>
              <a:t>Clara Barton</a:t>
            </a:r>
            <a:r>
              <a:rPr lang="en-US" sz="2600" b="1"/>
              <a:t> </a:t>
            </a:r>
            <a:r>
              <a:rPr lang="en-US" sz="2600"/>
              <a:t>organized the collection of medicine and supplies for delivery to the battlefield.</a:t>
            </a:r>
          </a:p>
          <a:p>
            <a:pPr>
              <a:lnSpc>
                <a:spcPct val="90000"/>
              </a:lnSpc>
              <a:spcBef>
                <a:spcPct val="50000"/>
              </a:spcBef>
            </a:pPr>
            <a:r>
              <a:rPr lang="en-US" sz="2600"/>
              <a:t>In the South, Sally Louisa Tompkins established a small hospital that became a major army hospital.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fade">
                                      <p:cBhvr>
                                        <p:cTn id="7" dur="2000"/>
                                        <p:tgtEl>
                                          <p:spTgt spid="151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 calcmode="lin" valueType="num">
                                      <p:cBhvr>
                                        <p:cTn id="12" dur="500" fill="hold"/>
                                        <p:tgtEl>
                                          <p:spTgt spid="15155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1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1555">
                                            <p:txEl>
                                              <p:pRg st="1" end="1"/>
                                            </p:txEl>
                                          </p:spTgt>
                                        </p:tgtEl>
                                        <p:attrNameLst>
                                          <p:attrName>style.visibility</p:attrName>
                                        </p:attrNameLst>
                                      </p:cBhvr>
                                      <p:to>
                                        <p:strVal val="visible"/>
                                      </p:to>
                                    </p:set>
                                    <p:anim calcmode="lin" valueType="num">
                                      <p:cBhvr>
                                        <p:cTn id="18" dur="500" fill="hold"/>
                                        <p:tgtEl>
                                          <p:spTgt spid="15155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5155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51555">
                                            <p:txEl>
                                              <p:pRg st="2" end="2"/>
                                            </p:txEl>
                                          </p:spTgt>
                                        </p:tgtEl>
                                        <p:attrNameLst>
                                          <p:attrName>style.visibility</p:attrName>
                                        </p:attrNameLst>
                                      </p:cBhvr>
                                      <p:to>
                                        <p:strVal val="visible"/>
                                      </p:to>
                                    </p:set>
                                    <p:anim calcmode="lin" valueType="num">
                                      <p:cBhvr>
                                        <p:cTn id="24" dur="500" fill="hold"/>
                                        <p:tgtEl>
                                          <p:spTgt spid="151555">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5155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51555">
                                            <p:txEl>
                                              <p:pRg st="3" end="3"/>
                                            </p:txEl>
                                          </p:spTgt>
                                        </p:tgtEl>
                                        <p:attrNameLst>
                                          <p:attrName>style.visibility</p:attrName>
                                        </p:attrNameLst>
                                      </p:cBhvr>
                                      <p:to>
                                        <p:strVal val="visible"/>
                                      </p:to>
                                    </p:set>
                                    <p:anim calcmode="lin" valueType="num">
                                      <p:cBhvr>
                                        <p:cTn id="30" dur="500" fill="hold"/>
                                        <p:tgtEl>
                                          <p:spTgt spid="15155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5155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51555">
                                            <p:txEl>
                                              <p:pRg st="4" end="4"/>
                                            </p:txEl>
                                          </p:spTgt>
                                        </p:tgtEl>
                                        <p:attrNameLst>
                                          <p:attrName>style.visibility</p:attrName>
                                        </p:attrNameLst>
                                      </p:cBhvr>
                                      <p:to>
                                        <p:strVal val="visible"/>
                                      </p:to>
                                    </p:set>
                                    <p:anim calcmode="lin" valueType="num">
                                      <p:cBhvr>
                                        <p:cTn id="36" dur="500" fill="hold"/>
                                        <p:tgtEl>
                                          <p:spTgt spid="151555">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5155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76200"/>
            <a:ext cx="7772400" cy="1447800"/>
          </a:xfrm>
        </p:spPr>
        <p:txBody>
          <a:bodyPr/>
          <a:lstStyle/>
          <a:p>
            <a:r>
              <a:rPr lang="en-US" b="1"/>
              <a:t>Union Strategy in the West</a:t>
            </a:r>
          </a:p>
        </p:txBody>
      </p:sp>
      <p:sp>
        <p:nvSpPr>
          <p:cNvPr id="36867" name="Rectangle 3"/>
          <p:cNvSpPr>
            <a:spLocks noGrp="1" noChangeArrowheads="1"/>
          </p:cNvSpPr>
          <p:nvPr>
            <p:ph type="body" sz="half" idx="2"/>
          </p:nvPr>
        </p:nvSpPr>
        <p:spPr>
          <a:xfrm>
            <a:off x="4419600" y="2362200"/>
            <a:ext cx="4495800" cy="4114800"/>
          </a:xfrm>
        </p:spPr>
        <p:txBody>
          <a:bodyPr/>
          <a:lstStyle/>
          <a:p>
            <a:r>
              <a:rPr lang="en-US" sz="4000"/>
              <a:t>In February 1862 General </a:t>
            </a:r>
            <a:r>
              <a:rPr lang="en-US" sz="4000" b="1">
                <a:solidFill>
                  <a:srgbClr val="FF0000"/>
                </a:solidFill>
              </a:rPr>
              <a:t>Ulysses S. Grant</a:t>
            </a:r>
            <a:r>
              <a:rPr lang="en-US" sz="4000"/>
              <a:t> Led a Union army into Tennessee.</a:t>
            </a:r>
          </a:p>
        </p:txBody>
      </p:sp>
      <p:pic>
        <p:nvPicPr>
          <p:cNvPr id="36870" name="Picture 6" descr="Ulysses S"/>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47750" y="19812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p:cTn id="12"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6867">
                                            <p:txEl>
                                              <p:pRg st="0" end="0"/>
                                            </p:txEl>
                                          </p:spTgt>
                                        </p:tgtEl>
                                        <p:attrNameLst>
                                          <p:attrName>ppt_h</p:attrName>
                                        </p:attrNameLst>
                                      </p:cBhvr>
                                      <p:tavLst>
                                        <p:tav tm="0">
                                          <p:val>
                                            <p:fltVal val="0"/>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36870"/>
                                        </p:tgtEl>
                                        <p:attrNameLst>
                                          <p:attrName>style.visibility</p:attrName>
                                        </p:attrNameLst>
                                      </p:cBhvr>
                                      <p:to>
                                        <p:strVal val="visible"/>
                                      </p:to>
                                    </p:set>
                                    <p:animEffect transition="in" filter="fade">
                                      <p:cBhvr>
                                        <p:cTn id="16" dur="20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endParaRPr lang="en-US"/>
          </a:p>
        </p:txBody>
      </p:sp>
      <p:sp>
        <p:nvSpPr>
          <p:cNvPr id="144387" name="Rectangle 3"/>
          <p:cNvSpPr>
            <a:spLocks noGrp="1" noChangeArrowheads="1"/>
          </p:cNvSpPr>
          <p:nvPr>
            <p:ph type="body" idx="1"/>
          </p:nvPr>
        </p:nvSpPr>
        <p:spPr>
          <a:xfrm>
            <a:off x="0" y="1981200"/>
            <a:ext cx="9144000" cy="4876800"/>
          </a:xfrm>
        </p:spPr>
        <p:txBody>
          <a:bodyPr/>
          <a:lstStyle/>
          <a:p>
            <a:pPr>
              <a:lnSpc>
                <a:spcPct val="80000"/>
              </a:lnSpc>
              <a:spcBef>
                <a:spcPct val="30000"/>
              </a:spcBef>
            </a:pPr>
            <a:r>
              <a:rPr lang="en-US"/>
              <a:t>Western campaign focused on taking control of Mississippi River.</a:t>
            </a:r>
          </a:p>
          <a:p>
            <a:pPr lvl="1">
              <a:lnSpc>
                <a:spcPct val="80000"/>
              </a:lnSpc>
              <a:spcBef>
                <a:spcPct val="10000"/>
              </a:spcBef>
            </a:pPr>
            <a:r>
              <a:rPr lang="en-US" sz="3200"/>
              <a:t>Would cut off eastern part of Confederacy from food sources in West.</a:t>
            </a:r>
          </a:p>
          <a:p>
            <a:pPr lvl="1">
              <a:lnSpc>
                <a:spcPct val="80000"/>
              </a:lnSpc>
              <a:spcBef>
                <a:spcPct val="10000"/>
              </a:spcBef>
            </a:pPr>
            <a:r>
              <a:rPr lang="en-US" sz="3200"/>
              <a:t>Union could use bases along the Mississippi to attack communication and transportation networks.</a:t>
            </a:r>
          </a:p>
          <a:p>
            <a:pPr>
              <a:lnSpc>
                <a:spcPct val="80000"/>
              </a:lnSpc>
              <a:spcBef>
                <a:spcPct val="30000"/>
              </a:spcBef>
            </a:pPr>
            <a:r>
              <a:rPr lang="en-US"/>
              <a:t>Grant’s Army of Tennessee captured Confederate forts on Tennessee and Cumberland rivers in February 1862.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p:cTn id="7" dur="500" fill="hold"/>
                                        <p:tgtEl>
                                          <p:spTgt spid="144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438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anim calcmode="lin" valueType="num">
                                      <p:cBhvr>
                                        <p:cTn id="11" dur="500" fill="hold"/>
                                        <p:tgtEl>
                                          <p:spTgt spid="14438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44387">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anim calcmode="lin" valueType="num">
                                      <p:cBhvr>
                                        <p:cTn id="15" dur="500" fill="hold"/>
                                        <p:tgtEl>
                                          <p:spTgt spid="14438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44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4387">
                                            <p:txEl>
                                              <p:pRg st="3" end="3"/>
                                            </p:txEl>
                                          </p:spTgt>
                                        </p:tgtEl>
                                        <p:attrNameLst>
                                          <p:attrName>style.visibility</p:attrName>
                                        </p:attrNameLst>
                                      </p:cBhvr>
                                      <p:to>
                                        <p:strVal val="visible"/>
                                      </p:to>
                                    </p:set>
                                    <p:anim calcmode="lin" valueType="num">
                                      <p:cBhvr>
                                        <p:cTn id="21" dur="500" fill="hold"/>
                                        <p:tgtEl>
                                          <p:spTgt spid="14438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4438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a:lstStyle/>
          <a:p>
            <a:r>
              <a:rPr lang="en-US" b="1"/>
              <a:t>Battle of Shiloh</a:t>
            </a:r>
          </a:p>
        </p:txBody>
      </p:sp>
      <p:sp>
        <p:nvSpPr>
          <p:cNvPr id="39939" name="Rectangle 3"/>
          <p:cNvSpPr>
            <a:spLocks noGrp="1" noChangeArrowheads="1"/>
          </p:cNvSpPr>
          <p:nvPr>
            <p:ph type="body" idx="1"/>
          </p:nvPr>
        </p:nvSpPr>
        <p:spPr>
          <a:xfrm>
            <a:off x="0" y="1981200"/>
            <a:ext cx="9144000" cy="4876800"/>
          </a:xfrm>
        </p:spPr>
        <p:txBody>
          <a:bodyPr/>
          <a:lstStyle/>
          <a:p>
            <a:r>
              <a:rPr lang="en-US" sz="4000"/>
              <a:t>Near Shiloh Church, Grant stopped his troops to wait for more soldiers to arrive.</a:t>
            </a:r>
          </a:p>
          <a:p>
            <a:r>
              <a:rPr lang="en-US" sz="4000"/>
              <a:t>Grant was aware of Confederate troops in the area, but was caught by surprise when they attacked on April 6.</a:t>
            </a:r>
          </a:p>
          <a:p>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 calcmode="lin" valueType="num">
                                      <p:cBhvr>
                                        <p:cTn id="12"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99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 calcmode="lin" valueType="num">
                                      <p:cBhvr>
                                        <p:cTn id="18"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993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p>
        </p:txBody>
      </p:sp>
      <p:sp>
        <p:nvSpPr>
          <p:cNvPr id="44035" name="Rectangle 3"/>
          <p:cNvSpPr>
            <a:spLocks noGrp="1" noChangeArrowheads="1"/>
          </p:cNvSpPr>
          <p:nvPr>
            <p:ph type="body" idx="1"/>
          </p:nvPr>
        </p:nvSpPr>
        <p:spPr>
          <a:xfrm>
            <a:off x="0" y="1981200"/>
            <a:ext cx="9144000" cy="4724400"/>
          </a:xfrm>
        </p:spPr>
        <p:txBody>
          <a:bodyPr/>
          <a:lstStyle/>
          <a:p>
            <a:r>
              <a:rPr lang="en-US" sz="4000"/>
              <a:t>During the 2-day battle, each side gained and lost ground.</a:t>
            </a:r>
          </a:p>
          <a:p>
            <a:r>
              <a:rPr lang="en-US" sz="4000"/>
              <a:t>Union reinforcements arrived.</a:t>
            </a:r>
          </a:p>
          <a:p>
            <a:r>
              <a:rPr lang="en-US" sz="4000"/>
              <a:t>They made the Confederates retreat.</a:t>
            </a:r>
          </a:p>
          <a:p>
            <a:r>
              <a:rPr lang="en-US" sz="4000"/>
              <a:t>The Union now controlled part of the Mississippi River Valley.</a:t>
            </a:r>
          </a:p>
          <a:p>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p:cTn id="13" dur="5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40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p:cTn id="19" dur="5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40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p:cTn id="25" dur="5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403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228600"/>
            <a:ext cx="7772400" cy="1143000"/>
          </a:xfrm>
        </p:spPr>
        <p:txBody>
          <a:bodyPr/>
          <a:lstStyle/>
          <a:p>
            <a:r>
              <a:rPr lang="en-US" b="1"/>
              <a:t>Fall of New Orleans</a:t>
            </a:r>
          </a:p>
        </p:txBody>
      </p:sp>
      <p:sp>
        <p:nvSpPr>
          <p:cNvPr id="145411" name="Rectangle 3"/>
          <p:cNvSpPr>
            <a:spLocks noGrp="1" noChangeArrowheads="1"/>
          </p:cNvSpPr>
          <p:nvPr>
            <p:ph type="body" idx="1"/>
          </p:nvPr>
        </p:nvSpPr>
        <p:spPr>
          <a:xfrm>
            <a:off x="0" y="1981200"/>
            <a:ext cx="9144000" cy="4876800"/>
          </a:xfrm>
        </p:spPr>
        <p:txBody>
          <a:bodyPr/>
          <a:lstStyle/>
          <a:p>
            <a:pPr>
              <a:lnSpc>
                <a:spcPct val="90000"/>
              </a:lnSpc>
              <a:spcBef>
                <a:spcPct val="50000"/>
              </a:spcBef>
            </a:pPr>
            <a:r>
              <a:rPr lang="en-US"/>
              <a:t>U.S. Navy moved upriver to meet Grant, who was moving down the Mississippi.</a:t>
            </a:r>
          </a:p>
          <a:p>
            <a:pPr>
              <a:lnSpc>
                <a:spcPct val="90000"/>
              </a:lnSpc>
              <a:spcBef>
                <a:spcPct val="50000"/>
              </a:spcBef>
            </a:pPr>
            <a:r>
              <a:rPr lang="en-US"/>
              <a:t>First obstacle was the port of New Orleans—largest Confederate city and gateway to the Mississippi.</a:t>
            </a:r>
          </a:p>
          <a:p>
            <a:pPr>
              <a:lnSpc>
                <a:spcPct val="90000"/>
              </a:lnSpc>
              <a:spcBef>
                <a:spcPct val="50000"/>
              </a:spcBef>
            </a:pPr>
            <a:r>
              <a:rPr lang="en-US"/>
              <a:t>Fleet under Admiral </a:t>
            </a:r>
            <a:r>
              <a:rPr lang="en-US" b="1">
                <a:solidFill>
                  <a:srgbClr val="FF0000"/>
                </a:solidFill>
              </a:rPr>
              <a:t>David Farragut</a:t>
            </a:r>
            <a:r>
              <a:rPr lang="en-US"/>
              <a:t> captured New Orleans in April 1862.</a:t>
            </a:r>
          </a:p>
          <a:p>
            <a:pPr>
              <a:lnSpc>
                <a:spcPct val="90000"/>
              </a:lnSpc>
              <a:spcBef>
                <a:spcPct val="50000"/>
              </a:spcBef>
            </a:pPr>
            <a:r>
              <a:rPr lang="en-US"/>
              <a:t>He then took Baton Rouge, Louisiana, and Natchez, Mississippi.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fade">
                                      <p:cBhvr>
                                        <p:cTn id="7" dur="2000"/>
                                        <p:tgtEl>
                                          <p:spTgt spid="145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5411">
                                            <p:txEl>
                                              <p:pRg st="0" end="0"/>
                                            </p:txEl>
                                          </p:spTgt>
                                        </p:tgtEl>
                                        <p:attrNameLst>
                                          <p:attrName>style.visibility</p:attrName>
                                        </p:attrNameLst>
                                      </p:cBhvr>
                                      <p:to>
                                        <p:strVal val="visible"/>
                                      </p:to>
                                    </p:set>
                                    <p:anim calcmode="lin" valueType="num">
                                      <p:cBhvr>
                                        <p:cTn id="12" dur="500" fill="hold"/>
                                        <p:tgtEl>
                                          <p:spTgt spid="14541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54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45411">
                                            <p:txEl>
                                              <p:pRg st="1" end="1"/>
                                            </p:txEl>
                                          </p:spTgt>
                                        </p:tgtEl>
                                        <p:attrNameLst>
                                          <p:attrName>style.visibility</p:attrName>
                                        </p:attrNameLst>
                                      </p:cBhvr>
                                      <p:to>
                                        <p:strVal val="visible"/>
                                      </p:to>
                                    </p:set>
                                    <p:anim calcmode="lin" valueType="num">
                                      <p:cBhvr>
                                        <p:cTn id="18" dur="500" fill="hold"/>
                                        <p:tgtEl>
                                          <p:spTgt spid="14541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454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45411">
                                            <p:txEl>
                                              <p:pRg st="2" end="2"/>
                                            </p:txEl>
                                          </p:spTgt>
                                        </p:tgtEl>
                                        <p:attrNameLst>
                                          <p:attrName>style.visibility</p:attrName>
                                        </p:attrNameLst>
                                      </p:cBhvr>
                                      <p:to>
                                        <p:strVal val="visible"/>
                                      </p:to>
                                    </p:set>
                                    <p:anim calcmode="lin" valueType="num">
                                      <p:cBhvr>
                                        <p:cTn id="24" dur="500" fill="hold"/>
                                        <p:tgtEl>
                                          <p:spTgt spid="145411">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454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45411">
                                            <p:txEl>
                                              <p:pRg st="3" end="3"/>
                                            </p:txEl>
                                          </p:spTgt>
                                        </p:tgtEl>
                                        <p:attrNameLst>
                                          <p:attrName>style.visibility</p:attrName>
                                        </p:attrNameLst>
                                      </p:cBhvr>
                                      <p:to>
                                        <p:strVal val="visible"/>
                                      </p:to>
                                    </p:set>
                                    <p:anim calcmode="lin" valueType="num">
                                      <p:cBhvr>
                                        <p:cTn id="30" dur="500" fill="hold"/>
                                        <p:tgtEl>
                                          <p:spTgt spid="145411">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4541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1143000"/>
          </a:xfrm>
        </p:spPr>
        <p:txBody>
          <a:bodyPr/>
          <a:lstStyle/>
          <a:p>
            <a:r>
              <a:rPr lang="en-US" b="1"/>
              <a:t>Siege of Vicksburg</a:t>
            </a:r>
          </a:p>
        </p:txBody>
      </p:sp>
      <p:sp>
        <p:nvSpPr>
          <p:cNvPr id="45059" name="Rectangle 3"/>
          <p:cNvSpPr>
            <a:spLocks noGrp="1" noChangeArrowheads="1"/>
          </p:cNvSpPr>
          <p:nvPr>
            <p:ph type="body" idx="1"/>
          </p:nvPr>
        </p:nvSpPr>
        <p:spPr>
          <a:xfrm>
            <a:off x="0" y="1981200"/>
            <a:ext cx="9144000" cy="4876800"/>
          </a:xfrm>
        </p:spPr>
        <p:txBody>
          <a:bodyPr/>
          <a:lstStyle/>
          <a:p>
            <a:r>
              <a:rPr lang="en-US" sz="4000"/>
              <a:t>Geography of Vicksburg allowed Confederate General Pemberton to stop any attack on the city.</a:t>
            </a:r>
          </a:p>
          <a:p>
            <a:r>
              <a:rPr lang="en-US" sz="4000"/>
              <a:t>Grant was called in to help.</a:t>
            </a:r>
          </a:p>
          <a:p>
            <a:r>
              <a:rPr lang="en-US" sz="4000"/>
              <a:t>Instead of attacking, he decided to cut off the city and bombard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p:cTn id="12"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5059">
                                            <p:txEl>
                                              <p:pRg st="1" end="1"/>
                                            </p:txEl>
                                          </p:spTgt>
                                        </p:tgtEl>
                                        <p:attrNameLst>
                                          <p:attrName>style.visibility</p:attrName>
                                        </p:attrNameLst>
                                      </p:cBhvr>
                                      <p:to>
                                        <p:strVal val="visible"/>
                                      </p:to>
                                    </p:set>
                                    <p:anim calcmode="lin" valueType="num">
                                      <p:cBhvr>
                                        <p:cTn id="18" dur="5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50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45059">
                                            <p:txEl>
                                              <p:pRg st="2" end="2"/>
                                            </p:txEl>
                                          </p:spTgt>
                                        </p:tgtEl>
                                        <p:attrNameLst>
                                          <p:attrName>style.visibility</p:attrName>
                                        </p:attrNameLst>
                                      </p:cBhvr>
                                      <p:to>
                                        <p:strVal val="visible"/>
                                      </p:to>
                                    </p:set>
                                    <p:anim calcmode="lin" valueType="num">
                                      <p:cBhvr>
                                        <p:cTn id="24"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505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7" name="Picture 5" descr="Vicksburg"/>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3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fade">
                                      <p:cBhvr>
                                        <p:cTn id="7" dur="20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2636</TotalTime>
  <Words>3341</Words>
  <Application>Microsoft Office PowerPoint</Application>
  <PresentationFormat>On-screen Show (4:3)</PresentationFormat>
  <Paragraphs>95</Paragraphs>
  <Slides>26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Times</vt:lpstr>
      <vt:lpstr>Trebuchet MS</vt:lpstr>
      <vt:lpstr>Verdana</vt:lpstr>
      <vt:lpstr>Default Design</vt:lpstr>
      <vt:lpstr>THE CIVIL WAR</vt:lpstr>
      <vt:lpstr>The War in the West</vt:lpstr>
      <vt:lpstr>Union Strategy in the West</vt:lpstr>
      <vt:lpstr>PowerPoint Presentation</vt:lpstr>
      <vt:lpstr>Battle of Shiloh</vt:lpstr>
      <vt:lpstr>PowerPoint Presentation</vt:lpstr>
      <vt:lpstr>Fall of New Orleans</vt:lpstr>
      <vt:lpstr>Siege of Vicksburg</vt:lpstr>
      <vt:lpstr>PowerPoint Presentation</vt:lpstr>
      <vt:lpstr>PowerPoint Presentation</vt:lpstr>
      <vt:lpstr>Struggles in Far West</vt:lpstr>
      <vt:lpstr>Daily Life during the War</vt:lpstr>
      <vt:lpstr>Emancipation Proclamation</vt:lpstr>
      <vt:lpstr>African Americans in the War</vt:lpstr>
      <vt:lpstr>PowerPoint Presentation</vt:lpstr>
      <vt:lpstr>PowerPoint Presentation</vt:lpstr>
      <vt:lpstr>PowerPoint Presentation</vt:lpstr>
      <vt:lpstr>Growing Opposition</vt:lpstr>
      <vt:lpstr>Northern Draft</vt:lpstr>
      <vt:lpstr>Life for Soldiers</vt:lpstr>
      <vt:lpstr>PowerPoint Presentation</vt:lpstr>
      <vt:lpstr>PowerPoint Presentation</vt:lpstr>
      <vt:lpstr>PowerPoint Presentation</vt:lpstr>
      <vt:lpstr>PowerPoint Presentation</vt:lpstr>
      <vt:lpstr>PowerPoint Presentation</vt:lpstr>
      <vt:lpstr>Life for Civilians</vt:lpstr>
    </vt:vector>
  </TitlesOfParts>
  <Company>Template Ready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Template Ready</dc:subject>
  <dc:creator>j moran; Summer Neel</dc:creator>
  <cp:keywords>Education</cp:keywords>
  <cp:lastModifiedBy>SummerLaptop</cp:lastModifiedBy>
  <cp:revision>83</cp:revision>
  <dcterms:created xsi:type="dcterms:W3CDTF">2005-10-28T06:53:23Z</dcterms:created>
  <dcterms:modified xsi:type="dcterms:W3CDTF">2012-04-28T14:16:41Z</dcterms:modified>
  <cp:category>Education</cp:category>
</cp:coreProperties>
</file>